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8" r:id="rId2"/>
    <p:sldId id="260" r:id="rId3"/>
    <p:sldId id="275" r:id="rId4"/>
    <p:sldId id="276" r:id="rId5"/>
    <p:sldId id="269" r:id="rId6"/>
    <p:sldId id="256" r:id="rId7"/>
    <p:sldId id="277" r:id="rId8"/>
    <p:sldId id="259" r:id="rId9"/>
    <p:sldId id="278" r:id="rId10"/>
    <p:sldId id="279" r:id="rId11"/>
    <p:sldId id="270" r:id="rId12"/>
    <p:sldId id="263" r:id="rId13"/>
    <p:sldId id="271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5F7"/>
    <a:srgbClr val="EEF9FB"/>
    <a:srgbClr val="B0D5DB"/>
    <a:srgbClr val="92C2E6"/>
    <a:srgbClr val="ACB4CC"/>
    <a:srgbClr val="487498"/>
    <a:srgbClr val="347CD8"/>
    <a:srgbClr val="70C4EC"/>
    <a:srgbClr val="537DB4"/>
    <a:srgbClr val="51B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471E92-A4C1-4319-B899-2BF3E3EC8191}" type="datetimeFigureOut">
              <a:rPr lang="pt-BR" smtClean="0"/>
              <a:t>01/05/2022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B6BA2-C3E5-4F0B-8F94-37B966DF135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8715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93210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6274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1640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149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1620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2303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40052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589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28841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3595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8344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Logotipo, nome da empresa&#10;&#10;Descrição gerada automaticamente">
            <a:extLst>
              <a:ext uri="{FF2B5EF4-FFF2-40B4-BE49-F238E27FC236}">
                <a16:creationId xmlns:a16="http://schemas.microsoft.com/office/drawing/2014/main" id="{ECFC2BB4-B09C-4D46-95CA-6230EE18B1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5" r="2062"/>
          <a:stretch/>
        </p:blipFill>
        <p:spPr>
          <a:xfrm>
            <a:off x="3409948" y="1253331"/>
            <a:ext cx="5372101" cy="4351338"/>
          </a:xfr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F2538338-D6B3-43F4-BE45-21721D0C33CE}"/>
              </a:ext>
            </a:extLst>
          </p:cNvPr>
          <p:cNvSpPr txBox="1"/>
          <p:nvPr/>
        </p:nvSpPr>
        <p:spPr>
          <a:xfrm>
            <a:off x="162369" y="4766352"/>
            <a:ext cx="384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4AAD"/>
                </a:solidFill>
                <a:latin typeface="Montserrat Medium" panose="00000600000000000000" pitchFamily="2" charset="0"/>
              </a:rPr>
              <a:t>Gustavo </a:t>
            </a:r>
            <a:r>
              <a:rPr lang="pt-BR" dirty="0">
                <a:solidFill>
                  <a:srgbClr val="4DB0E6"/>
                </a:solidFill>
                <a:latin typeface="Montserrat Medium" panose="00000600000000000000" pitchFamily="2" charset="0"/>
              </a:rPr>
              <a:t>Antonio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165819-B7DD-40AD-80CD-6CE16E405F6C}"/>
              </a:ext>
            </a:extLst>
          </p:cNvPr>
          <p:cNvSpPr txBox="1"/>
          <p:nvPr/>
        </p:nvSpPr>
        <p:spPr>
          <a:xfrm>
            <a:off x="162368" y="5068319"/>
            <a:ext cx="2369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4AAD"/>
                </a:solidFill>
                <a:latin typeface="Montserrat Medium" panose="00000600000000000000" pitchFamily="2" charset="0"/>
              </a:rPr>
              <a:t>Gustavo</a:t>
            </a:r>
            <a:r>
              <a:rPr lang="pt-BR" dirty="0">
                <a:solidFill>
                  <a:srgbClr val="4DB0E6"/>
                </a:solidFill>
                <a:latin typeface="Montserrat Medium" panose="00000600000000000000" pitchFamily="2" charset="0"/>
              </a:rPr>
              <a:t> Nogueira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FE8C306-1571-4249-B40D-019ED80F2D2A}"/>
              </a:ext>
            </a:extLst>
          </p:cNvPr>
          <p:cNvSpPr txBox="1"/>
          <p:nvPr/>
        </p:nvSpPr>
        <p:spPr>
          <a:xfrm>
            <a:off x="162369" y="5653505"/>
            <a:ext cx="278238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dirty="0">
                <a:solidFill>
                  <a:srgbClr val="004AAD"/>
                </a:solidFill>
                <a:latin typeface="Montserrat Medium"/>
              </a:rPr>
              <a:t>João Victor </a:t>
            </a:r>
            <a:r>
              <a:rPr lang="pt-BR" dirty="0" err="1">
                <a:solidFill>
                  <a:srgbClr val="4DB0E6"/>
                </a:solidFill>
                <a:latin typeface="Montserrat Medium"/>
              </a:rPr>
              <a:t>Hengler</a:t>
            </a:r>
            <a:endParaRPr lang="pt-BR" dirty="0">
              <a:solidFill>
                <a:srgbClr val="4DB0E6"/>
              </a:solidFill>
              <a:latin typeface="Montserrat Medium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987F1B5-16A5-46B6-8E99-D603079A7A22}"/>
              </a:ext>
            </a:extLst>
          </p:cNvPr>
          <p:cNvSpPr txBox="1"/>
          <p:nvPr/>
        </p:nvSpPr>
        <p:spPr>
          <a:xfrm>
            <a:off x="162369" y="5975419"/>
            <a:ext cx="384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4AAD"/>
                </a:solidFill>
                <a:latin typeface="Montserrat Medium" panose="00000600000000000000" pitchFamily="2" charset="0"/>
              </a:rPr>
              <a:t>Matheus </a:t>
            </a:r>
            <a:r>
              <a:rPr lang="pt-BR" dirty="0">
                <a:solidFill>
                  <a:srgbClr val="4DB0E6"/>
                </a:solidFill>
                <a:latin typeface="Montserrat Medium" panose="00000600000000000000" pitchFamily="2" charset="0"/>
              </a:rPr>
              <a:t>Leal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B1FF460-B4BB-4464-BF0F-D72554007A39}"/>
              </a:ext>
            </a:extLst>
          </p:cNvPr>
          <p:cNvSpPr txBox="1"/>
          <p:nvPr/>
        </p:nvSpPr>
        <p:spPr>
          <a:xfrm>
            <a:off x="162369" y="6278012"/>
            <a:ext cx="384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4AAD"/>
                </a:solidFill>
                <a:latin typeface="Montserrat Medium" panose="00000600000000000000" pitchFamily="2" charset="0"/>
              </a:rPr>
              <a:t>Vinicius</a:t>
            </a:r>
            <a:r>
              <a:rPr lang="pt-BR" dirty="0">
                <a:solidFill>
                  <a:srgbClr val="4DB0E6"/>
                </a:solidFill>
                <a:latin typeface="Montserrat Medium" panose="00000600000000000000" pitchFamily="2" charset="0"/>
              </a:rPr>
              <a:t> da Silva Sousa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1A1D6E7-6FEB-40CC-B4EC-C22E26C59F86}"/>
              </a:ext>
            </a:extLst>
          </p:cNvPr>
          <p:cNvSpPr txBox="1"/>
          <p:nvPr/>
        </p:nvSpPr>
        <p:spPr>
          <a:xfrm>
            <a:off x="162369" y="5349649"/>
            <a:ext cx="2369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4AAD"/>
                </a:solidFill>
                <a:latin typeface="Montserrat Medium" panose="00000600000000000000" pitchFamily="2" charset="0"/>
              </a:rPr>
              <a:t>Hugo </a:t>
            </a:r>
            <a:r>
              <a:rPr lang="pt-BR" dirty="0">
                <a:solidFill>
                  <a:srgbClr val="4DB0E6"/>
                </a:solidFill>
                <a:latin typeface="Montserrat Medium" panose="00000600000000000000" pitchFamily="2" charset="0"/>
              </a:rPr>
              <a:t>Hanashiro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E5C1106B-8B34-B41A-1E41-9683D5729231}"/>
              </a:ext>
            </a:extLst>
          </p:cNvPr>
          <p:cNvGrpSpPr/>
          <p:nvPr/>
        </p:nvGrpSpPr>
        <p:grpSpPr>
          <a:xfrm>
            <a:off x="3413004" y="4457640"/>
            <a:ext cx="5369045" cy="521317"/>
            <a:chOff x="4076700" y="1207128"/>
            <a:chExt cx="4886325" cy="802647"/>
          </a:xfrm>
        </p:grpSpPr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484D1E7C-8664-45FE-4D0D-A369BC3D34BE}"/>
                </a:ext>
              </a:extLst>
            </p:cNvPr>
            <p:cNvSpPr/>
            <p:nvPr/>
          </p:nvSpPr>
          <p:spPr>
            <a:xfrm>
              <a:off x="4076700" y="1207128"/>
              <a:ext cx="542925" cy="802647"/>
            </a:xfrm>
            <a:prstGeom prst="rect">
              <a:avLst/>
            </a:prstGeom>
            <a:solidFill>
              <a:srgbClr val="074B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0E5D5767-AEDF-FE4A-9724-9B15472C135C}"/>
                </a:ext>
              </a:extLst>
            </p:cNvPr>
            <p:cNvSpPr/>
            <p:nvPr/>
          </p:nvSpPr>
          <p:spPr>
            <a:xfrm>
              <a:off x="4619625" y="1207128"/>
              <a:ext cx="542925" cy="802647"/>
            </a:xfrm>
            <a:prstGeom prst="rect">
              <a:avLst/>
            </a:prstGeom>
            <a:solidFill>
              <a:srgbClr val="EEF9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99936305-2DC5-7DDD-C802-A663BF673F5C}"/>
                </a:ext>
              </a:extLst>
            </p:cNvPr>
            <p:cNvSpPr/>
            <p:nvPr/>
          </p:nvSpPr>
          <p:spPr>
            <a:xfrm>
              <a:off x="5162550" y="1207128"/>
              <a:ext cx="542925" cy="802647"/>
            </a:xfrm>
            <a:prstGeom prst="rect">
              <a:avLst/>
            </a:prstGeom>
            <a:solidFill>
              <a:srgbClr val="51B0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B1B1AC8E-24D0-EED6-A2F2-6D8CC34D2227}"/>
                </a:ext>
              </a:extLst>
            </p:cNvPr>
            <p:cNvSpPr/>
            <p:nvPr/>
          </p:nvSpPr>
          <p:spPr>
            <a:xfrm>
              <a:off x="5705475" y="1207128"/>
              <a:ext cx="542925" cy="802647"/>
            </a:xfrm>
            <a:prstGeom prst="rect">
              <a:avLst/>
            </a:prstGeom>
            <a:solidFill>
              <a:srgbClr val="92C2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Retângulo 18">
              <a:extLst>
                <a:ext uri="{FF2B5EF4-FFF2-40B4-BE49-F238E27FC236}">
                  <a16:creationId xmlns:a16="http://schemas.microsoft.com/office/drawing/2014/main" id="{47D6E2B9-2E58-BB96-F309-924C352E9F65}"/>
                </a:ext>
              </a:extLst>
            </p:cNvPr>
            <p:cNvSpPr/>
            <p:nvPr/>
          </p:nvSpPr>
          <p:spPr>
            <a:xfrm>
              <a:off x="6248400" y="1207128"/>
              <a:ext cx="542925" cy="802647"/>
            </a:xfrm>
            <a:prstGeom prst="rect">
              <a:avLst/>
            </a:prstGeom>
            <a:solidFill>
              <a:srgbClr val="537D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D98CA147-4894-3E74-052C-C537FD984A16}"/>
                </a:ext>
              </a:extLst>
            </p:cNvPr>
            <p:cNvSpPr/>
            <p:nvPr/>
          </p:nvSpPr>
          <p:spPr>
            <a:xfrm>
              <a:off x="6791325" y="1207128"/>
              <a:ext cx="542925" cy="802647"/>
            </a:xfrm>
            <a:prstGeom prst="rect">
              <a:avLst/>
            </a:prstGeom>
            <a:solidFill>
              <a:srgbClr val="70C4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A7910B62-DD52-8CD8-7AF4-FCB3556EAE1B}"/>
                </a:ext>
              </a:extLst>
            </p:cNvPr>
            <p:cNvSpPr/>
            <p:nvPr/>
          </p:nvSpPr>
          <p:spPr>
            <a:xfrm>
              <a:off x="7334250" y="1207128"/>
              <a:ext cx="542925" cy="802647"/>
            </a:xfrm>
            <a:prstGeom prst="rect">
              <a:avLst/>
            </a:prstGeom>
            <a:solidFill>
              <a:srgbClr val="4874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87CB8A6-6B33-25FD-C3D5-11D146D37104}"/>
                </a:ext>
              </a:extLst>
            </p:cNvPr>
            <p:cNvSpPr/>
            <p:nvPr/>
          </p:nvSpPr>
          <p:spPr>
            <a:xfrm>
              <a:off x="7877175" y="1207128"/>
              <a:ext cx="542925" cy="802647"/>
            </a:xfrm>
            <a:prstGeom prst="rect">
              <a:avLst/>
            </a:prstGeom>
            <a:solidFill>
              <a:srgbClr val="B0D5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19E3FB1B-A46E-A668-198E-AB62E2CDB0ED}"/>
                </a:ext>
              </a:extLst>
            </p:cNvPr>
            <p:cNvSpPr/>
            <p:nvPr/>
          </p:nvSpPr>
          <p:spPr>
            <a:xfrm>
              <a:off x="8420100" y="1207128"/>
              <a:ext cx="542925" cy="802647"/>
            </a:xfrm>
            <a:prstGeom prst="rect">
              <a:avLst/>
            </a:prstGeom>
            <a:solidFill>
              <a:srgbClr val="347C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29071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3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18D777-F3B6-D6B4-AB16-D369B362D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Analytics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05186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isósceles 10">
            <a:extLst>
              <a:ext uri="{FF2B5EF4-FFF2-40B4-BE49-F238E27FC236}">
                <a16:creationId xmlns:a16="http://schemas.microsoft.com/office/drawing/2014/main" id="{8FAFB852-97BE-41E9-B056-8E1B34CC958C}"/>
              </a:ext>
            </a:extLst>
          </p:cNvPr>
          <p:cNvSpPr/>
          <p:nvPr/>
        </p:nvSpPr>
        <p:spPr>
          <a:xfrm flipH="1">
            <a:off x="-701403" y="5950130"/>
            <a:ext cx="1624149" cy="907870"/>
          </a:xfrm>
          <a:prstGeom prst="triangle">
            <a:avLst>
              <a:gd name="adj" fmla="val 57238"/>
            </a:avLst>
          </a:prstGeom>
          <a:solidFill>
            <a:srgbClr val="4DB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riângulo isósceles 14">
            <a:extLst>
              <a:ext uri="{FF2B5EF4-FFF2-40B4-BE49-F238E27FC236}">
                <a16:creationId xmlns:a16="http://schemas.microsoft.com/office/drawing/2014/main" id="{764E3B1C-0A57-47EF-8202-C9C381BA89BD}"/>
              </a:ext>
            </a:extLst>
          </p:cNvPr>
          <p:cNvSpPr/>
          <p:nvPr/>
        </p:nvSpPr>
        <p:spPr>
          <a:xfrm rot="10800000">
            <a:off x="11260182" y="-12700"/>
            <a:ext cx="1939834" cy="907870"/>
          </a:xfrm>
          <a:prstGeom prst="triangle">
            <a:avLst>
              <a:gd name="adj" fmla="val 51851"/>
            </a:avLst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Tela de computador&#10;&#10;Descrição gerada automaticamente">
            <a:extLst>
              <a:ext uri="{FF2B5EF4-FFF2-40B4-BE49-F238E27FC236}">
                <a16:creationId xmlns:a16="http://schemas.microsoft.com/office/drawing/2014/main" id="{B2B4DF31-E881-24BC-D46C-C92AEE9241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01"/>
            <a:ext cx="12084956" cy="6858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AB6F2C9A-25FA-1E82-9A03-2D42A96E8E0D}"/>
              </a:ext>
            </a:extLst>
          </p:cNvPr>
          <p:cNvSpPr/>
          <p:nvPr/>
        </p:nvSpPr>
        <p:spPr>
          <a:xfrm>
            <a:off x="0" y="-12702"/>
            <a:ext cx="12192000" cy="6870701"/>
          </a:xfrm>
          <a:prstGeom prst="rect">
            <a:avLst/>
          </a:prstGeom>
          <a:solidFill>
            <a:srgbClr val="EEF9FB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0" y="3167390"/>
            <a:ext cx="1219200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2800" dirty="0">
                <a:solidFill>
                  <a:srgbClr val="004AAD"/>
                </a:solidFill>
                <a:latin typeface="Montserrat Medium"/>
              </a:rPr>
              <a:t>Banco </a:t>
            </a:r>
            <a:r>
              <a:rPr lang="pt-BR" sz="2800" dirty="0">
                <a:solidFill>
                  <a:srgbClr val="257BC8"/>
                </a:solidFill>
                <a:latin typeface="Montserrat Medium"/>
              </a:rPr>
              <a:t>de </a:t>
            </a:r>
            <a:r>
              <a:rPr lang="pt-BR" sz="2800" dirty="0">
                <a:solidFill>
                  <a:srgbClr val="4DB0E6"/>
                </a:solidFill>
                <a:latin typeface="Montserrat Medium"/>
              </a:rPr>
              <a:t>Dados</a:t>
            </a:r>
          </a:p>
        </p:txBody>
      </p:sp>
    </p:spTree>
    <p:extLst>
      <p:ext uri="{BB962C8B-B14F-4D97-AF65-F5344CB8AC3E}">
        <p14:creationId xmlns:p14="http://schemas.microsoft.com/office/powerpoint/2010/main" val="146465652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isósceles 10">
            <a:extLst>
              <a:ext uri="{FF2B5EF4-FFF2-40B4-BE49-F238E27FC236}">
                <a16:creationId xmlns:a16="http://schemas.microsoft.com/office/drawing/2014/main" id="{8FAFB852-97BE-41E9-B056-8E1B34CC958C}"/>
              </a:ext>
            </a:extLst>
          </p:cNvPr>
          <p:cNvSpPr/>
          <p:nvPr/>
        </p:nvSpPr>
        <p:spPr>
          <a:xfrm>
            <a:off x="11260182" y="5950130"/>
            <a:ext cx="1624149" cy="907870"/>
          </a:xfrm>
          <a:prstGeom prst="triangle">
            <a:avLst>
              <a:gd name="adj" fmla="val 57238"/>
            </a:avLst>
          </a:prstGeom>
          <a:solidFill>
            <a:srgbClr val="4DB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riângulo isósceles 14">
            <a:extLst>
              <a:ext uri="{FF2B5EF4-FFF2-40B4-BE49-F238E27FC236}">
                <a16:creationId xmlns:a16="http://schemas.microsoft.com/office/drawing/2014/main" id="{764E3B1C-0A57-47EF-8202-C9C381BA89BD}"/>
              </a:ext>
            </a:extLst>
          </p:cNvPr>
          <p:cNvSpPr/>
          <p:nvPr/>
        </p:nvSpPr>
        <p:spPr>
          <a:xfrm rot="10800000">
            <a:off x="11260182" y="0"/>
            <a:ext cx="1939834" cy="907870"/>
          </a:xfrm>
          <a:prstGeom prst="triangle">
            <a:avLst>
              <a:gd name="adj" fmla="val 51851"/>
            </a:avLst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2963594" y="384651"/>
            <a:ext cx="6264811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2800">
                <a:solidFill>
                  <a:srgbClr val="004AAD"/>
                </a:solidFill>
                <a:latin typeface="Montserrat Medium"/>
              </a:rPr>
              <a:t>Demonstração</a:t>
            </a:r>
            <a:r>
              <a:rPr lang="pt-BR" sz="2800">
                <a:latin typeface="Montserrat Medium"/>
              </a:rPr>
              <a:t> </a:t>
            </a:r>
            <a:r>
              <a:rPr lang="pt-BR" sz="2800">
                <a:solidFill>
                  <a:srgbClr val="4DB0E6"/>
                </a:solidFill>
                <a:latin typeface="Montserrat Medium"/>
              </a:rPr>
              <a:t>Arduino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C703E44-A348-B7AD-0ECC-9E95373CBB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33" b="97267" l="5934" r="96401">
                        <a14:foregroundMark x1="6128" y1="37016" x2="6128" y2="37016"/>
                        <a14:foregroundMark x1="6128" y1="32118" x2="6420" y2="64351"/>
                        <a14:foregroundMark x1="25875" y1="95786" x2="27918" y2="95786"/>
                        <a14:foregroundMark x1="77529" y1="95786" x2="79669" y2="95786"/>
                        <a14:foregroundMark x1="96498" y1="55923" x2="96498" y2="58200"/>
                        <a14:foregroundMark x1="96595" y1="36333" x2="96498" y2="56264"/>
                        <a14:foregroundMark x1="77821" y1="97494" x2="85506" y2="97267"/>
                        <a14:foregroundMark x1="48444" y1="87130" x2="57588" y2="87585"/>
                        <a14:foregroundMark x1="57588" y1="87585" x2="58074" y2="87472"/>
                        <a14:foregroundMark x1="36089" y1="60934" x2="44553" y2="66287"/>
                        <a14:foregroundMark x1="44553" y1="66287" x2="45233" y2="68223"/>
                        <a14:foregroundMark x1="36284" y1="68679" x2="38327" y2="64009"/>
                        <a14:foregroundMark x1="35603" y1="60478" x2="35603" y2="60478"/>
                        <a14:foregroundMark x1="35409" y1="69248" x2="35409" y2="69248"/>
                        <a14:foregroundMark x1="20233" y1="48975" x2="45914" y2="31207"/>
                        <a14:foregroundMark x1="45914" y1="31207" x2="52432" y2="28815"/>
                        <a14:foregroundMark x1="23444" y1="20159" x2="32685" y2="20843"/>
                        <a14:foregroundMark x1="32685" y1="20843" x2="47763" y2="20615"/>
                        <a14:foregroundMark x1="47763" y1="20615" x2="47860" y2="20615"/>
                        <a14:foregroundMark x1="65467" y1="16173" x2="65078" y2="24032"/>
                        <a14:foregroundMark x1="74125" y1="16515" x2="71984" y2="41686"/>
                        <a14:foregroundMark x1="71984" y1="41686" x2="64981" y2="47950"/>
                        <a14:foregroundMark x1="64981" y1="47950" x2="55447" y2="47267"/>
                        <a14:foregroundMark x1="73346" y1="46128" x2="73346" y2="38497"/>
                        <a14:foregroundMark x1="73054" y1="47836" x2="72276" y2="45558"/>
                        <a14:foregroundMark x1="63327" y1="10934" x2="70817" y2="9909"/>
                        <a14:foregroundMark x1="74125" y1="8998" x2="74708" y2="39863"/>
                        <a14:foregroundMark x1="19163" y1="49431" x2="19163" y2="49431"/>
                        <a14:foregroundMark x1="22568" y1="49658" x2="22568" y2="49658"/>
                        <a14:foregroundMark x1="21693" y1="49772" x2="21693" y2="49772"/>
                        <a14:foregroundMark x1="24514" y1="49658" x2="24514" y2="49658"/>
                        <a14:foregroundMark x1="22763" y1="49658" x2="31128" y2="49544"/>
                        <a14:foregroundMark x1="31128" y1="49544" x2="38911" y2="49544"/>
                        <a14:foregroundMark x1="54669" y1="49772" x2="62938" y2="49544"/>
                        <a14:foregroundMark x1="62938" y1="49544" x2="69844" y2="49544"/>
                        <a14:foregroundMark x1="45623" y1="4214" x2="50292" y2="4100"/>
                        <a14:foregroundMark x1="54669" y1="2733" x2="60700" y2="2961"/>
                        <a14:foregroundMark x1="28696" y1="64123" x2="32393" y2="66173"/>
                        <a14:foregroundMark x1="74903" y1="18451" x2="75097" y2="23462"/>
                        <a14:backgroundMark x1="21693" y1="2733" x2="21693" y2="2733"/>
                        <a14:backgroundMark x1="8074" y1="2050" x2="33366" y2="3303"/>
                        <a14:backgroundMark x1="68191" y1="2620" x2="77043" y2="2620"/>
                        <a14:backgroundMark x1="77043" y1="2620" x2="90759" y2="2620"/>
                        <a14:backgroundMark x1="90759" y1="2620" x2="93191" y2="2620"/>
                      </a14:backgroundRemoval>
                    </a14:imgEffect>
                  </a14:imgLayer>
                </a14:imgProps>
              </a:ext>
            </a:extLst>
          </a:blip>
          <a:srcRect l="1324" t="1172" r="2912" b="1881"/>
          <a:stretch/>
        </p:blipFill>
        <p:spPr>
          <a:xfrm>
            <a:off x="3337559" y="1322070"/>
            <a:ext cx="5516880" cy="4770120"/>
          </a:xfrm>
          <a:prstGeom prst="rect">
            <a:avLst/>
          </a:prstGeom>
        </p:spPr>
      </p:pic>
      <p:pic>
        <p:nvPicPr>
          <p:cNvPr id="7" name="Espaço Reservado para Conteúdo 4" descr="Logotipo, nome da empresa&#10;&#10;Descrição gerada automaticamente">
            <a:extLst>
              <a:ext uri="{FF2B5EF4-FFF2-40B4-BE49-F238E27FC236}">
                <a16:creationId xmlns:a16="http://schemas.microsoft.com/office/drawing/2014/main" id="{9743AE4F-3069-46C7-62D2-EDB63831BD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10" t="13245" r="38213" b="41060"/>
          <a:stretch/>
        </p:blipFill>
        <p:spPr>
          <a:xfrm>
            <a:off x="164271" y="5737605"/>
            <a:ext cx="675465" cy="1008602"/>
          </a:xfrm>
        </p:spPr>
      </p:pic>
    </p:spTree>
    <p:extLst>
      <p:ext uri="{BB962C8B-B14F-4D97-AF65-F5344CB8AC3E}">
        <p14:creationId xmlns:p14="http://schemas.microsoft.com/office/powerpoint/2010/main" val="2988131954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spaço Reservado para Conteúdo 4" descr="Logotipo, nome da empresa&#10;&#10;Descrição gerada automaticamente">
            <a:extLst>
              <a:ext uri="{FF2B5EF4-FFF2-40B4-BE49-F238E27FC236}">
                <a16:creationId xmlns:a16="http://schemas.microsoft.com/office/drawing/2014/main" id="{0E0468A5-F6A7-4115-AD8E-6E83E8B832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10" t="13245" r="38213" b="41060"/>
          <a:stretch/>
        </p:blipFill>
        <p:spPr>
          <a:xfrm>
            <a:off x="164271" y="5737605"/>
            <a:ext cx="675465" cy="1008602"/>
          </a:xfrm>
        </p:spPr>
      </p:pic>
      <p:sp>
        <p:nvSpPr>
          <p:cNvPr id="11" name="Triângulo isósceles 10">
            <a:extLst>
              <a:ext uri="{FF2B5EF4-FFF2-40B4-BE49-F238E27FC236}">
                <a16:creationId xmlns:a16="http://schemas.microsoft.com/office/drawing/2014/main" id="{8FAFB852-97BE-41E9-B056-8E1B34CC958C}"/>
              </a:ext>
            </a:extLst>
          </p:cNvPr>
          <p:cNvSpPr/>
          <p:nvPr/>
        </p:nvSpPr>
        <p:spPr>
          <a:xfrm>
            <a:off x="11260182" y="5950130"/>
            <a:ext cx="1624149" cy="907870"/>
          </a:xfrm>
          <a:prstGeom prst="triangle">
            <a:avLst>
              <a:gd name="adj" fmla="val 57238"/>
            </a:avLst>
          </a:prstGeom>
          <a:solidFill>
            <a:srgbClr val="4DB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riângulo isósceles 14">
            <a:extLst>
              <a:ext uri="{FF2B5EF4-FFF2-40B4-BE49-F238E27FC236}">
                <a16:creationId xmlns:a16="http://schemas.microsoft.com/office/drawing/2014/main" id="{764E3B1C-0A57-47EF-8202-C9C381BA89BD}"/>
              </a:ext>
            </a:extLst>
          </p:cNvPr>
          <p:cNvSpPr/>
          <p:nvPr/>
        </p:nvSpPr>
        <p:spPr>
          <a:xfrm rot="10800000">
            <a:off x="11260182" y="0"/>
            <a:ext cx="1939834" cy="907870"/>
          </a:xfrm>
          <a:prstGeom prst="triangle">
            <a:avLst>
              <a:gd name="adj" fmla="val 51851"/>
            </a:avLst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2963594" y="384651"/>
            <a:ext cx="6264811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2800">
                <a:solidFill>
                  <a:srgbClr val="004AAD"/>
                </a:solidFill>
                <a:latin typeface="Montserrat Medium"/>
              </a:rPr>
              <a:t>Próximos </a:t>
            </a:r>
            <a:r>
              <a:rPr lang="pt-BR" sz="2800">
                <a:solidFill>
                  <a:srgbClr val="4DB0E6"/>
                </a:solidFill>
                <a:latin typeface="Montserrat Medium"/>
              </a:rPr>
              <a:t>Passos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833DCEC-87B4-4ABE-907D-8AD4AFBEC664}"/>
              </a:ext>
            </a:extLst>
          </p:cNvPr>
          <p:cNvSpPr txBox="1"/>
          <p:nvPr/>
        </p:nvSpPr>
        <p:spPr>
          <a:xfrm>
            <a:off x="931818" y="2302895"/>
            <a:ext cx="541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Montserrat" panose="00000500000000000000" pitchFamily="2" charset="0"/>
              <a:buChar char="◆"/>
            </a:pPr>
            <a:r>
              <a:rPr lang="pt-BR" dirty="0">
                <a:solidFill>
                  <a:srgbClr val="004AAD"/>
                </a:solidFill>
                <a:latin typeface="Montserrat" pitchFamily="2" charset="0"/>
              </a:rPr>
              <a:t>Upload do site para a nuvem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D3C689D-D294-4C10-8AD7-3A0C365DFE7B}"/>
              </a:ext>
            </a:extLst>
          </p:cNvPr>
          <p:cNvSpPr txBox="1"/>
          <p:nvPr/>
        </p:nvSpPr>
        <p:spPr>
          <a:xfrm>
            <a:off x="931818" y="3113517"/>
            <a:ext cx="541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Montserrat" panose="00000500000000000000" pitchFamily="2" charset="0"/>
              <a:buChar char="◆"/>
            </a:pPr>
            <a:r>
              <a:rPr lang="pt-BR" dirty="0">
                <a:solidFill>
                  <a:srgbClr val="004AAD"/>
                </a:solidFill>
                <a:latin typeface="Montserrat" pitchFamily="2" charset="0"/>
              </a:rPr>
              <a:t>Upload do banco de dados para a nuvem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47B1C2B-8D3F-4A84-AC73-430FC23A930C}"/>
              </a:ext>
            </a:extLst>
          </p:cNvPr>
          <p:cNvSpPr txBox="1"/>
          <p:nvPr/>
        </p:nvSpPr>
        <p:spPr>
          <a:xfrm>
            <a:off x="931818" y="4001106"/>
            <a:ext cx="541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Montserrat" panose="00000500000000000000" pitchFamily="2" charset="0"/>
              <a:buChar char="◆"/>
            </a:pPr>
            <a:r>
              <a:rPr lang="pt-BR">
                <a:solidFill>
                  <a:srgbClr val="004AAD"/>
                </a:solidFill>
                <a:latin typeface="Montserrat" pitchFamily="2" charset="0"/>
              </a:rPr>
              <a:t>Implementação teste em um veiculo</a:t>
            </a: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7BD03526-0F00-FC84-0E79-C8580CB86D93}"/>
              </a:ext>
            </a:extLst>
          </p:cNvPr>
          <p:cNvGrpSpPr/>
          <p:nvPr/>
        </p:nvGrpSpPr>
        <p:grpSpPr>
          <a:xfrm>
            <a:off x="1031471" y="4140203"/>
            <a:ext cx="2498230" cy="2498230"/>
            <a:chOff x="1031471" y="4140203"/>
            <a:chExt cx="2498230" cy="2498230"/>
          </a:xfrm>
        </p:grpSpPr>
        <p:pic>
          <p:nvPicPr>
            <p:cNvPr id="5" name="Imagem 4" descr="Ícone&#10;&#10;Descrição gerada automaticamente">
              <a:extLst>
                <a:ext uri="{FF2B5EF4-FFF2-40B4-BE49-F238E27FC236}">
                  <a16:creationId xmlns:a16="http://schemas.microsoft.com/office/drawing/2014/main" id="{830E16D7-7E3E-5A9E-CDE1-52EFE805D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1471" y="4140203"/>
              <a:ext cx="2498230" cy="2498230"/>
            </a:xfrm>
            <a:prstGeom prst="rect">
              <a:avLst/>
            </a:prstGeom>
          </p:spPr>
        </p:pic>
        <p:pic>
          <p:nvPicPr>
            <p:cNvPr id="17" name="Imagem 16" descr="Uma imagem contendo Interface gráfica do usuário&#10;&#10;Descrição gerada automaticamente">
              <a:extLst>
                <a:ext uri="{FF2B5EF4-FFF2-40B4-BE49-F238E27FC236}">
                  <a16:creationId xmlns:a16="http://schemas.microsoft.com/office/drawing/2014/main" id="{4A2BC7C3-B67A-465E-856B-6A2B4773B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8491" y="5050093"/>
              <a:ext cx="1008602" cy="1008602"/>
            </a:xfrm>
            <a:prstGeom prst="rect">
              <a:avLst/>
            </a:prstGeom>
          </p:spPr>
        </p:pic>
      </p:grpSp>
      <p:pic>
        <p:nvPicPr>
          <p:cNvPr id="13" name="Imagem 12" descr="Ícone&#10;&#10;Descrição gerada automaticamente">
            <a:extLst>
              <a:ext uri="{FF2B5EF4-FFF2-40B4-BE49-F238E27FC236}">
                <a16:creationId xmlns:a16="http://schemas.microsoft.com/office/drawing/2014/main" id="{428AEA6B-4651-06AF-5F79-59802F422CA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672" y="4467110"/>
            <a:ext cx="1844413" cy="1844413"/>
          </a:xfrm>
          <a:prstGeom prst="rect">
            <a:avLst/>
          </a:prstGeom>
        </p:spPr>
      </p:pic>
      <p:pic>
        <p:nvPicPr>
          <p:cNvPr id="22" name="Imagem 21" descr="Ícone&#10;&#10;Descrição gerada automaticamente">
            <a:extLst>
              <a:ext uri="{FF2B5EF4-FFF2-40B4-BE49-F238E27FC236}">
                <a16:creationId xmlns:a16="http://schemas.microsoft.com/office/drawing/2014/main" id="{D6B964C7-7D35-660D-3D9E-DB5451DA418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909" y="4398706"/>
            <a:ext cx="1843200" cy="18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750044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spaço Reservado para Conteúdo 4" descr="Logotipo, nome da empresa&#10;&#10;Descrição gerada automaticamente">
            <a:extLst>
              <a:ext uri="{FF2B5EF4-FFF2-40B4-BE49-F238E27FC236}">
                <a16:creationId xmlns:a16="http://schemas.microsoft.com/office/drawing/2014/main" id="{0E0468A5-F6A7-4115-AD8E-6E83E8B832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10" t="13245" r="38213" b="41060"/>
          <a:stretch/>
        </p:blipFill>
        <p:spPr>
          <a:xfrm>
            <a:off x="164271" y="5737605"/>
            <a:ext cx="675465" cy="1008602"/>
          </a:xfrm>
        </p:spPr>
      </p:pic>
      <p:sp>
        <p:nvSpPr>
          <p:cNvPr id="11" name="Triângulo isósceles 10">
            <a:extLst>
              <a:ext uri="{FF2B5EF4-FFF2-40B4-BE49-F238E27FC236}">
                <a16:creationId xmlns:a16="http://schemas.microsoft.com/office/drawing/2014/main" id="{8FAFB852-97BE-41E9-B056-8E1B34CC958C}"/>
              </a:ext>
            </a:extLst>
          </p:cNvPr>
          <p:cNvSpPr/>
          <p:nvPr/>
        </p:nvSpPr>
        <p:spPr>
          <a:xfrm>
            <a:off x="11260182" y="5950130"/>
            <a:ext cx="1624149" cy="907870"/>
          </a:xfrm>
          <a:prstGeom prst="triangle">
            <a:avLst>
              <a:gd name="adj" fmla="val 57238"/>
            </a:avLst>
          </a:prstGeom>
          <a:solidFill>
            <a:srgbClr val="4DB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riângulo isósceles 14">
            <a:extLst>
              <a:ext uri="{FF2B5EF4-FFF2-40B4-BE49-F238E27FC236}">
                <a16:creationId xmlns:a16="http://schemas.microsoft.com/office/drawing/2014/main" id="{764E3B1C-0A57-47EF-8202-C9C381BA89BD}"/>
              </a:ext>
            </a:extLst>
          </p:cNvPr>
          <p:cNvSpPr/>
          <p:nvPr/>
        </p:nvSpPr>
        <p:spPr>
          <a:xfrm rot="10800000">
            <a:off x="11260182" y="0"/>
            <a:ext cx="1939834" cy="907870"/>
          </a:xfrm>
          <a:prstGeom prst="triangle">
            <a:avLst>
              <a:gd name="adj" fmla="val 51851"/>
            </a:avLst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2963594" y="384651"/>
            <a:ext cx="6264811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2800">
                <a:solidFill>
                  <a:srgbClr val="004AAD"/>
                </a:solidFill>
                <a:latin typeface="Montserrat Medium"/>
              </a:rPr>
              <a:t>Agradecimento</a:t>
            </a:r>
            <a:endParaRPr lang="pt-BR" sz="2800">
              <a:solidFill>
                <a:srgbClr val="4DB0E6"/>
              </a:solidFill>
              <a:latin typeface="Montserrat Medium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EA0FCBD-8EF8-4F1B-9F05-B8D231DA4208}"/>
              </a:ext>
            </a:extLst>
          </p:cNvPr>
          <p:cNvSpPr txBox="1"/>
          <p:nvPr/>
        </p:nvSpPr>
        <p:spPr>
          <a:xfrm>
            <a:off x="1787937" y="3075057"/>
            <a:ext cx="8296588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4000" b="1">
                <a:solidFill>
                  <a:srgbClr val="4DB0E6"/>
                </a:solidFill>
                <a:latin typeface="Montserrat Medium"/>
              </a:rPr>
              <a:t>Obrigado pela atenção</a:t>
            </a:r>
          </a:p>
        </p:txBody>
      </p:sp>
    </p:spTree>
    <p:extLst>
      <p:ext uri="{BB962C8B-B14F-4D97-AF65-F5344CB8AC3E}">
        <p14:creationId xmlns:p14="http://schemas.microsoft.com/office/powerpoint/2010/main" val="2294085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spaço Reservado para Conteúdo 4" descr="Logotipo, nome da empresa&#10;&#10;Descrição gerada automaticamente">
            <a:extLst>
              <a:ext uri="{FF2B5EF4-FFF2-40B4-BE49-F238E27FC236}">
                <a16:creationId xmlns:a16="http://schemas.microsoft.com/office/drawing/2014/main" id="{0E0468A5-F6A7-4115-AD8E-6E83E8B832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10" t="13245" r="38213" b="41060"/>
          <a:stretch/>
        </p:blipFill>
        <p:spPr>
          <a:xfrm>
            <a:off x="164271" y="5737605"/>
            <a:ext cx="675465" cy="1008602"/>
          </a:xfrm>
        </p:spPr>
      </p:pic>
      <p:sp>
        <p:nvSpPr>
          <p:cNvPr id="11" name="Triângulo isósceles 10">
            <a:extLst>
              <a:ext uri="{FF2B5EF4-FFF2-40B4-BE49-F238E27FC236}">
                <a16:creationId xmlns:a16="http://schemas.microsoft.com/office/drawing/2014/main" id="{8FAFB852-97BE-41E9-B056-8E1B34CC958C}"/>
              </a:ext>
            </a:extLst>
          </p:cNvPr>
          <p:cNvSpPr/>
          <p:nvPr/>
        </p:nvSpPr>
        <p:spPr>
          <a:xfrm>
            <a:off x="11260182" y="5950130"/>
            <a:ext cx="1624149" cy="907870"/>
          </a:xfrm>
          <a:prstGeom prst="triangle">
            <a:avLst>
              <a:gd name="adj" fmla="val 57238"/>
            </a:avLst>
          </a:prstGeom>
          <a:solidFill>
            <a:srgbClr val="4DB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riângulo isósceles 14">
            <a:extLst>
              <a:ext uri="{FF2B5EF4-FFF2-40B4-BE49-F238E27FC236}">
                <a16:creationId xmlns:a16="http://schemas.microsoft.com/office/drawing/2014/main" id="{764E3B1C-0A57-47EF-8202-C9C381BA89BD}"/>
              </a:ext>
            </a:extLst>
          </p:cNvPr>
          <p:cNvSpPr/>
          <p:nvPr/>
        </p:nvSpPr>
        <p:spPr>
          <a:xfrm rot="10800000">
            <a:off x="11260182" y="0"/>
            <a:ext cx="1939834" cy="907870"/>
          </a:xfrm>
          <a:prstGeom prst="triangle">
            <a:avLst>
              <a:gd name="adj" fmla="val 51851"/>
            </a:avLst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2963594" y="384651"/>
            <a:ext cx="6264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BR" sz="2800">
              <a:solidFill>
                <a:srgbClr val="004AAD"/>
              </a:solidFill>
              <a:latin typeface="Montserrat Medium" panose="00000600000000000000" pitchFamily="2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BA5F894-C8EE-49B5-9065-6C8B8995E0A8}"/>
              </a:ext>
            </a:extLst>
          </p:cNvPr>
          <p:cNvSpPr txBox="1"/>
          <p:nvPr/>
        </p:nvSpPr>
        <p:spPr>
          <a:xfrm>
            <a:off x="3115994" y="537051"/>
            <a:ext cx="6264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>
                <a:solidFill>
                  <a:srgbClr val="004AAD"/>
                </a:solidFill>
                <a:latin typeface="Montserrat Medium" panose="00000600000000000000" pitchFamily="2" charset="0"/>
              </a:rPr>
              <a:t>Segmento de </a:t>
            </a:r>
            <a:r>
              <a:rPr lang="pt-BR" sz="2800">
                <a:solidFill>
                  <a:srgbClr val="4DB0E6"/>
                </a:solidFill>
                <a:latin typeface="Montserrat Medium" panose="00000600000000000000" pitchFamily="2" charset="0"/>
              </a:rPr>
              <a:t>Negócio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8E86C8C-06EF-4EC3-907B-896715D5A2F1}"/>
              </a:ext>
            </a:extLst>
          </p:cNvPr>
          <p:cNvSpPr txBox="1"/>
          <p:nvPr/>
        </p:nvSpPr>
        <p:spPr>
          <a:xfrm>
            <a:off x="968325" y="1828800"/>
            <a:ext cx="841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Montserrat Medium" panose="00000600000000000000" pitchFamily="2" charset="0"/>
              <a:buChar char="◆"/>
            </a:pPr>
            <a:r>
              <a:rPr lang="pt-BR">
                <a:solidFill>
                  <a:srgbClr val="004AAD"/>
                </a:solidFill>
                <a:latin typeface="Montserrat Medium" panose="00000600000000000000" pitchFamily="2" charset="0"/>
              </a:rPr>
              <a:t>Transporte de insumos medicinais</a:t>
            </a:r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75CF185E-0159-4D2B-9B6C-B8844C8855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480" y="3216841"/>
            <a:ext cx="1828378" cy="1828378"/>
          </a:xfrm>
          <a:prstGeom prst="rect">
            <a:avLst/>
          </a:prstGeom>
        </p:spPr>
      </p:pic>
      <p:pic>
        <p:nvPicPr>
          <p:cNvPr id="10" name="Imagem 9" descr="Ícone&#10;&#10;Descrição gerada automaticamente">
            <a:extLst>
              <a:ext uri="{FF2B5EF4-FFF2-40B4-BE49-F238E27FC236}">
                <a16:creationId xmlns:a16="http://schemas.microsoft.com/office/drawing/2014/main" id="{DAB78C01-7CA9-4F3F-A1CF-10234B2EFD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818" y="2854152"/>
            <a:ext cx="2738400" cy="2738400"/>
          </a:xfrm>
          <a:prstGeom prst="rect">
            <a:avLst/>
          </a:prstGeom>
          <a:ln>
            <a:noFill/>
          </a:ln>
        </p:spPr>
      </p:pic>
      <p:pic>
        <p:nvPicPr>
          <p:cNvPr id="2" name="Picture 4" descr="Icon&#10;&#10;Description automatically generated">
            <a:extLst>
              <a:ext uri="{FF2B5EF4-FFF2-40B4-BE49-F238E27FC236}">
                <a16:creationId xmlns:a16="http://schemas.microsoft.com/office/drawing/2014/main" id="{EBFB0436-F2C3-4548-9FC8-98A980FD86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86400" y="3365739"/>
            <a:ext cx="1535502" cy="1535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09188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Agrupar 49">
            <a:extLst>
              <a:ext uri="{FF2B5EF4-FFF2-40B4-BE49-F238E27FC236}">
                <a16:creationId xmlns:a16="http://schemas.microsoft.com/office/drawing/2014/main" id="{92FF9BE2-4EFD-BF14-8902-307570D0EB67}"/>
              </a:ext>
            </a:extLst>
          </p:cNvPr>
          <p:cNvGrpSpPr/>
          <p:nvPr/>
        </p:nvGrpSpPr>
        <p:grpSpPr>
          <a:xfrm>
            <a:off x="9655581" y="2454453"/>
            <a:ext cx="2367457" cy="3226848"/>
            <a:chOff x="176267" y="1754614"/>
            <a:chExt cx="2367457" cy="3456000"/>
          </a:xfrm>
          <a:solidFill>
            <a:srgbClr val="0790A8"/>
          </a:solidFill>
        </p:grpSpPr>
        <p:sp>
          <p:nvSpPr>
            <p:cNvPr id="52" name="Retângulo 51">
              <a:extLst>
                <a:ext uri="{FF2B5EF4-FFF2-40B4-BE49-F238E27FC236}">
                  <a16:creationId xmlns:a16="http://schemas.microsoft.com/office/drawing/2014/main" id="{27ECA315-2BC7-5996-76FF-597EE5DCBDAC}"/>
                </a:ext>
              </a:extLst>
            </p:cNvPr>
            <p:cNvSpPr/>
            <p:nvPr/>
          </p:nvSpPr>
          <p:spPr>
            <a:xfrm>
              <a:off x="176267" y="1755434"/>
              <a:ext cx="529349" cy="3454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Retângulo: Cantos Arredondados 50">
              <a:extLst>
                <a:ext uri="{FF2B5EF4-FFF2-40B4-BE49-F238E27FC236}">
                  <a16:creationId xmlns:a16="http://schemas.microsoft.com/office/drawing/2014/main" id="{53E0C014-2F52-060D-6413-594372B64CDA}"/>
                </a:ext>
              </a:extLst>
            </p:cNvPr>
            <p:cNvSpPr/>
            <p:nvPr/>
          </p:nvSpPr>
          <p:spPr>
            <a:xfrm>
              <a:off x="176281" y="1754614"/>
              <a:ext cx="2367443" cy="3456000"/>
            </a:xfrm>
            <a:prstGeom prst="roundRect">
              <a:avLst>
                <a:gd name="adj" fmla="val 1396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dirty="0">
                  <a:solidFill>
                    <a:schemeClr val="bg1"/>
                  </a:solidFill>
                </a:rPr>
                <a:t>Das perdas de medicamentos têm relação com falhas nas condições de armazenamento</a:t>
              </a:r>
            </a:p>
          </p:txBody>
        </p:sp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BF6B8D8-C575-DA99-64D5-A46F7B5BD416}"/>
              </a:ext>
            </a:extLst>
          </p:cNvPr>
          <p:cNvGrpSpPr/>
          <p:nvPr/>
        </p:nvGrpSpPr>
        <p:grpSpPr>
          <a:xfrm>
            <a:off x="185806" y="2454454"/>
            <a:ext cx="2367457" cy="3226855"/>
            <a:chOff x="176281" y="1754615"/>
            <a:chExt cx="2367457" cy="3456008"/>
          </a:xfrm>
        </p:grpSpPr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55655DA6-E5E1-EFD5-4C9E-A20BADBB63BA}"/>
                </a:ext>
              </a:extLst>
            </p:cNvPr>
            <p:cNvSpPr/>
            <p:nvPr/>
          </p:nvSpPr>
          <p:spPr>
            <a:xfrm>
              <a:off x="2014389" y="1756263"/>
              <a:ext cx="529349" cy="3454360"/>
            </a:xfrm>
            <a:prstGeom prst="rect">
              <a:avLst/>
            </a:prstGeom>
            <a:solidFill>
              <a:srgbClr val="70C4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" name="Retângulo: Cantos Arredondados 3">
              <a:extLst>
                <a:ext uri="{FF2B5EF4-FFF2-40B4-BE49-F238E27FC236}">
                  <a16:creationId xmlns:a16="http://schemas.microsoft.com/office/drawing/2014/main" id="{B4D70000-F4DC-BC3D-EDCE-8CF3261E43E4}"/>
                </a:ext>
              </a:extLst>
            </p:cNvPr>
            <p:cNvSpPr/>
            <p:nvPr/>
          </p:nvSpPr>
          <p:spPr>
            <a:xfrm>
              <a:off x="176281" y="1754615"/>
              <a:ext cx="2367443" cy="3456001"/>
            </a:xfrm>
            <a:prstGeom prst="roundRect">
              <a:avLst>
                <a:gd name="adj" fmla="val 13961"/>
              </a:avLst>
            </a:prstGeom>
            <a:solidFill>
              <a:srgbClr val="70C4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bg1"/>
                  </a:solidFill>
                </a:rPr>
                <a:t>Vacinas do mundo atingem seus destinos deterioradas</a:t>
              </a:r>
            </a:p>
          </p:txBody>
        </p:sp>
      </p:grpSp>
      <p:sp>
        <p:nvSpPr>
          <p:cNvPr id="54" name="Retângulo 53">
            <a:extLst>
              <a:ext uri="{FF2B5EF4-FFF2-40B4-BE49-F238E27FC236}">
                <a16:creationId xmlns:a16="http://schemas.microsoft.com/office/drawing/2014/main" id="{0C3607C0-63C3-CB50-6AEF-CF428087AA9F}"/>
              </a:ext>
            </a:extLst>
          </p:cNvPr>
          <p:cNvSpPr/>
          <p:nvPr/>
        </p:nvSpPr>
        <p:spPr>
          <a:xfrm>
            <a:off x="2553261" y="2456106"/>
            <a:ext cx="2367446" cy="3225317"/>
          </a:xfrm>
          <a:prstGeom prst="rect">
            <a:avLst/>
          </a:prstGeom>
          <a:solidFill>
            <a:srgbClr val="5176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São por causa de falhas no controle de temperatura</a:t>
            </a: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C0508394-4165-D96D-E2C9-7529BD877C9B}"/>
              </a:ext>
            </a:extLst>
          </p:cNvPr>
          <p:cNvSpPr/>
          <p:nvPr/>
        </p:nvSpPr>
        <p:spPr>
          <a:xfrm>
            <a:off x="4920707" y="2456102"/>
            <a:ext cx="2367446" cy="3225317"/>
          </a:xfrm>
          <a:prstGeom prst="rect">
            <a:avLst/>
          </a:prstGeom>
          <a:solidFill>
            <a:srgbClr val="074B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Da distribuição de produtos no país é feita pelo transporte rodoviário</a:t>
            </a: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FFC38432-30D4-6F32-78B5-50B86CF06479}"/>
              </a:ext>
            </a:extLst>
          </p:cNvPr>
          <p:cNvSpPr/>
          <p:nvPr/>
        </p:nvSpPr>
        <p:spPr>
          <a:xfrm>
            <a:off x="7288152" y="2456097"/>
            <a:ext cx="2367446" cy="3225317"/>
          </a:xfrm>
          <a:prstGeom prst="rect">
            <a:avLst/>
          </a:prstGeom>
          <a:solidFill>
            <a:srgbClr val="537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Das medicações necessitam de controle de temperatura para se manter em boas condições</a:t>
            </a:r>
          </a:p>
        </p:txBody>
      </p:sp>
      <p:sp>
        <p:nvSpPr>
          <p:cNvPr id="11" name="Triângulo isósceles 10">
            <a:extLst>
              <a:ext uri="{FF2B5EF4-FFF2-40B4-BE49-F238E27FC236}">
                <a16:creationId xmlns:a16="http://schemas.microsoft.com/office/drawing/2014/main" id="{8FAFB852-97BE-41E9-B056-8E1B34CC958C}"/>
              </a:ext>
            </a:extLst>
          </p:cNvPr>
          <p:cNvSpPr/>
          <p:nvPr/>
        </p:nvSpPr>
        <p:spPr>
          <a:xfrm>
            <a:off x="11269235" y="5950130"/>
            <a:ext cx="929630" cy="907870"/>
          </a:xfrm>
          <a:custGeom>
            <a:avLst/>
            <a:gdLst>
              <a:gd name="connsiteX0" fmla="*/ 0 w 1624149"/>
              <a:gd name="connsiteY0" fmla="*/ 907870 h 907870"/>
              <a:gd name="connsiteX1" fmla="*/ 929630 w 1624149"/>
              <a:gd name="connsiteY1" fmla="*/ 0 h 907870"/>
              <a:gd name="connsiteX2" fmla="*/ 1624149 w 1624149"/>
              <a:gd name="connsiteY2" fmla="*/ 907870 h 907870"/>
              <a:gd name="connsiteX3" fmla="*/ 0 w 1624149"/>
              <a:gd name="connsiteY3" fmla="*/ 907870 h 907870"/>
              <a:gd name="connsiteX0" fmla="*/ 0 w 929630"/>
              <a:gd name="connsiteY0" fmla="*/ 907870 h 907870"/>
              <a:gd name="connsiteX1" fmla="*/ 929630 w 929630"/>
              <a:gd name="connsiteY1" fmla="*/ 0 h 907870"/>
              <a:gd name="connsiteX2" fmla="*/ 927463 w 929630"/>
              <a:gd name="connsiteY2" fmla="*/ 907870 h 907870"/>
              <a:gd name="connsiteX3" fmla="*/ 0 w 929630"/>
              <a:gd name="connsiteY3" fmla="*/ 907870 h 907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9630" h="907870">
                <a:moveTo>
                  <a:pt x="0" y="907870"/>
                </a:moveTo>
                <a:lnTo>
                  <a:pt x="929630" y="0"/>
                </a:lnTo>
                <a:cubicBezTo>
                  <a:pt x="928908" y="302623"/>
                  <a:pt x="928185" y="605247"/>
                  <a:pt x="927463" y="907870"/>
                </a:cubicBezTo>
                <a:lnTo>
                  <a:pt x="0" y="907870"/>
                </a:lnTo>
                <a:close/>
              </a:path>
            </a:pathLst>
          </a:custGeom>
          <a:solidFill>
            <a:srgbClr val="4DB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riângulo isósceles 14">
            <a:extLst>
              <a:ext uri="{FF2B5EF4-FFF2-40B4-BE49-F238E27FC236}">
                <a16:creationId xmlns:a16="http://schemas.microsoft.com/office/drawing/2014/main" id="{764E3B1C-0A57-47EF-8202-C9C381BA89BD}"/>
              </a:ext>
            </a:extLst>
          </p:cNvPr>
          <p:cNvSpPr/>
          <p:nvPr/>
        </p:nvSpPr>
        <p:spPr>
          <a:xfrm rot="10800000">
            <a:off x="11269234" y="1"/>
            <a:ext cx="947563" cy="907870"/>
          </a:xfrm>
          <a:custGeom>
            <a:avLst/>
            <a:gdLst>
              <a:gd name="connsiteX0" fmla="*/ 0 w 1939834"/>
              <a:gd name="connsiteY0" fmla="*/ 907870 h 907870"/>
              <a:gd name="connsiteX1" fmla="*/ 1005823 w 1939834"/>
              <a:gd name="connsiteY1" fmla="*/ 0 h 907870"/>
              <a:gd name="connsiteX2" fmla="*/ 1939834 w 1939834"/>
              <a:gd name="connsiteY2" fmla="*/ 907870 h 907870"/>
              <a:gd name="connsiteX3" fmla="*/ 0 w 1939834"/>
              <a:gd name="connsiteY3" fmla="*/ 907870 h 907870"/>
              <a:gd name="connsiteX0" fmla="*/ 24692 w 934011"/>
              <a:gd name="connsiteY0" fmla="*/ 907870 h 907870"/>
              <a:gd name="connsiteX1" fmla="*/ 0 w 934011"/>
              <a:gd name="connsiteY1" fmla="*/ 0 h 907870"/>
              <a:gd name="connsiteX2" fmla="*/ 934011 w 934011"/>
              <a:gd name="connsiteY2" fmla="*/ 907870 h 907870"/>
              <a:gd name="connsiteX3" fmla="*/ 24692 w 934011"/>
              <a:gd name="connsiteY3" fmla="*/ 907870 h 907870"/>
              <a:gd name="connsiteX0" fmla="*/ 5642 w 934011"/>
              <a:gd name="connsiteY0" fmla="*/ 907870 h 907870"/>
              <a:gd name="connsiteX1" fmla="*/ 0 w 934011"/>
              <a:gd name="connsiteY1" fmla="*/ 0 h 907870"/>
              <a:gd name="connsiteX2" fmla="*/ 934011 w 934011"/>
              <a:gd name="connsiteY2" fmla="*/ 907870 h 907870"/>
              <a:gd name="connsiteX3" fmla="*/ 5642 w 934011"/>
              <a:gd name="connsiteY3" fmla="*/ 907870 h 907870"/>
              <a:gd name="connsiteX0" fmla="*/ 144 w 947563"/>
              <a:gd name="connsiteY0" fmla="*/ 907870 h 907870"/>
              <a:gd name="connsiteX1" fmla="*/ 13552 w 947563"/>
              <a:gd name="connsiteY1" fmla="*/ 0 h 907870"/>
              <a:gd name="connsiteX2" fmla="*/ 947563 w 947563"/>
              <a:gd name="connsiteY2" fmla="*/ 907870 h 907870"/>
              <a:gd name="connsiteX3" fmla="*/ 144 w 947563"/>
              <a:gd name="connsiteY3" fmla="*/ 907870 h 907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7563" h="907870">
                <a:moveTo>
                  <a:pt x="144" y="907870"/>
                </a:moveTo>
                <a:cubicBezTo>
                  <a:pt x="-1737" y="605247"/>
                  <a:pt x="15433" y="302623"/>
                  <a:pt x="13552" y="0"/>
                </a:cubicBezTo>
                <a:lnTo>
                  <a:pt x="947563" y="907870"/>
                </a:lnTo>
                <a:lnTo>
                  <a:pt x="144" y="907870"/>
                </a:lnTo>
                <a:close/>
              </a:path>
            </a:pathLst>
          </a:cu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0" y="216371"/>
            <a:ext cx="12189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rgbClr val="004AAD"/>
                </a:solidFill>
                <a:latin typeface="Montserrat Medium" panose="00000600000000000000" pitchFamily="2" charset="0"/>
              </a:rPr>
              <a:t>Contexto</a:t>
            </a:r>
            <a:endParaRPr lang="pt-BR" sz="2800" dirty="0">
              <a:solidFill>
                <a:srgbClr val="4DB0E6"/>
              </a:solidFill>
              <a:latin typeface="Montserrat Medium" panose="00000600000000000000" pitchFamily="2" charset="0"/>
            </a:endParaRPr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BD9CC4CB-7063-348B-EE08-FBD533702EC2}"/>
              </a:ext>
            </a:extLst>
          </p:cNvPr>
          <p:cNvGrpSpPr/>
          <p:nvPr/>
        </p:nvGrpSpPr>
        <p:grpSpPr>
          <a:xfrm>
            <a:off x="479355" y="1240529"/>
            <a:ext cx="1800000" cy="1800000"/>
            <a:chOff x="902133" y="1159941"/>
            <a:chExt cx="1800000" cy="1800000"/>
          </a:xfrm>
        </p:grpSpPr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EC946F29-F8F9-F849-C30B-1DA6C6CE370C}"/>
                </a:ext>
              </a:extLst>
            </p:cNvPr>
            <p:cNvSpPr/>
            <p:nvPr/>
          </p:nvSpPr>
          <p:spPr>
            <a:xfrm>
              <a:off x="902133" y="1159941"/>
              <a:ext cx="1800000" cy="1800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9" name="Imagem 28" descr="Ícone&#10;&#10;Descrição gerada automaticamente">
              <a:extLst>
                <a:ext uri="{FF2B5EF4-FFF2-40B4-BE49-F238E27FC236}">
                  <a16:creationId xmlns:a16="http://schemas.microsoft.com/office/drawing/2014/main" id="{A530F210-B5D4-9737-177F-D2BE15EA9E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20" t="2754" r="56129" b="68678"/>
            <a:stretch/>
          </p:blipFill>
          <p:spPr>
            <a:xfrm>
              <a:off x="1039734" y="1297946"/>
              <a:ext cx="1524000" cy="1524001"/>
            </a:xfrm>
            <a:prstGeom prst="rect">
              <a:avLst/>
            </a:prstGeom>
          </p:spPr>
        </p:pic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8A162244-83B3-6430-6CC6-E4442785DA9E}"/>
              </a:ext>
            </a:extLst>
          </p:cNvPr>
          <p:cNvGrpSpPr/>
          <p:nvPr/>
        </p:nvGrpSpPr>
        <p:grpSpPr>
          <a:xfrm>
            <a:off x="2862699" y="1241868"/>
            <a:ext cx="1800000" cy="1800000"/>
            <a:chOff x="3186676" y="1155161"/>
            <a:chExt cx="1800000" cy="1800000"/>
          </a:xfrm>
        </p:grpSpPr>
        <p:sp>
          <p:nvSpPr>
            <p:cNvPr id="34" name="Elipse 33">
              <a:extLst>
                <a:ext uri="{FF2B5EF4-FFF2-40B4-BE49-F238E27FC236}">
                  <a16:creationId xmlns:a16="http://schemas.microsoft.com/office/drawing/2014/main" id="{341BD0E5-376B-6EE7-6A85-90225F448329}"/>
                </a:ext>
              </a:extLst>
            </p:cNvPr>
            <p:cNvSpPr/>
            <p:nvPr/>
          </p:nvSpPr>
          <p:spPr>
            <a:xfrm>
              <a:off x="3186676" y="1155161"/>
              <a:ext cx="1800000" cy="1800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5" name="Imagem 34" descr="Ícone&#10;&#10;Descrição gerada automaticamente">
              <a:extLst>
                <a:ext uri="{FF2B5EF4-FFF2-40B4-BE49-F238E27FC236}">
                  <a16:creationId xmlns:a16="http://schemas.microsoft.com/office/drawing/2014/main" id="{5EB50D44-DCBA-7D9F-1526-A5E5092857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464" t="2755" r="5585" b="68677"/>
            <a:stretch/>
          </p:blipFill>
          <p:spPr>
            <a:xfrm>
              <a:off x="3324676" y="1297946"/>
              <a:ext cx="1524000" cy="1524001"/>
            </a:xfrm>
            <a:prstGeom prst="rect">
              <a:avLst/>
            </a:prstGeom>
          </p:spPr>
        </p:pic>
      </p:grpSp>
      <p:grpSp>
        <p:nvGrpSpPr>
          <p:cNvPr id="30" name="Agrupar 29">
            <a:extLst>
              <a:ext uri="{FF2B5EF4-FFF2-40B4-BE49-F238E27FC236}">
                <a16:creationId xmlns:a16="http://schemas.microsoft.com/office/drawing/2014/main" id="{E8397979-7563-23E0-5183-61C38563DD1D}"/>
              </a:ext>
            </a:extLst>
          </p:cNvPr>
          <p:cNvGrpSpPr/>
          <p:nvPr/>
        </p:nvGrpSpPr>
        <p:grpSpPr>
          <a:xfrm>
            <a:off x="5204427" y="1240529"/>
            <a:ext cx="1800000" cy="1800000"/>
            <a:chOff x="5471219" y="1155161"/>
            <a:chExt cx="1800000" cy="1800000"/>
          </a:xfrm>
        </p:grpSpPr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A05DF5DA-3C38-3383-0D63-ACA802783C0B}"/>
                </a:ext>
              </a:extLst>
            </p:cNvPr>
            <p:cNvSpPr/>
            <p:nvPr/>
          </p:nvSpPr>
          <p:spPr>
            <a:xfrm>
              <a:off x="5471219" y="1155161"/>
              <a:ext cx="1800000" cy="1800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2" name="Imagem 31" descr="Ícone&#10;&#10;Descrição gerada automaticamente">
              <a:extLst>
                <a:ext uri="{FF2B5EF4-FFF2-40B4-BE49-F238E27FC236}">
                  <a16:creationId xmlns:a16="http://schemas.microsoft.com/office/drawing/2014/main" id="{36DD8E1E-3AA6-C7C1-6E91-A4F9D85D6A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464" t="36690" r="5585" b="34742"/>
            <a:stretch/>
          </p:blipFill>
          <p:spPr>
            <a:xfrm>
              <a:off x="5609219" y="1293160"/>
              <a:ext cx="1524000" cy="1524001"/>
            </a:xfrm>
            <a:prstGeom prst="rect">
              <a:avLst/>
            </a:prstGeom>
          </p:spPr>
        </p:pic>
      </p:grp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56F81410-B864-3AB8-E488-5D048153BF22}"/>
              </a:ext>
            </a:extLst>
          </p:cNvPr>
          <p:cNvGrpSpPr/>
          <p:nvPr/>
        </p:nvGrpSpPr>
        <p:grpSpPr>
          <a:xfrm>
            <a:off x="7632635" y="1254905"/>
            <a:ext cx="1800000" cy="1800000"/>
            <a:chOff x="7755762" y="1155160"/>
            <a:chExt cx="1800000" cy="1800000"/>
          </a:xfrm>
        </p:grpSpPr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9B8E18A5-FA64-3BD1-059D-7984E105CF99}"/>
                </a:ext>
              </a:extLst>
            </p:cNvPr>
            <p:cNvSpPr/>
            <p:nvPr/>
          </p:nvSpPr>
          <p:spPr>
            <a:xfrm>
              <a:off x="7755762" y="1155160"/>
              <a:ext cx="1800000" cy="1800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8" name="Imagem 37" descr="Ícone&#10;&#10;Descrição gerada automaticamente">
              <a:extLst>
                <a:ext uri="{FF2B5EF4-FFF2-40B4-BE49-F238E27FC236}">
                  <a16:creationId xmlns:a16="http://schemas.microsoft.com/office/drawing/2014/main" id="{DE49556A-AFEA-353C-B5D0-05FF40AEC3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26" t="36789" r="56223" b="34643"/>
            <a:stretch/>
          </p:blipFill>
          <p:spPr>
            <a:xfrm>
              <a:off x="7893762" y="1293160"/>
              <a:ext cx="1524000" cy="1524001"/>
            </a:xfrm>
            <a:prstGeom prst="rect">
              <a:avLst/>
            </a:prstGeom>
          </p:spPr>
        </p:pic>
      </p:grpSp>
      <p:grpSp>
        <p:nvGrpSpPr>
          <p:cNvPr id="39" name="Agrupar 38">
            <a:extLst>
              <a:ext uri="{FF2B5EF4-FFF2-40B4-BE49-F238E27FC236}">
                <a16:creationId xmlns:a16="http://schemas.microsoft.com/office/drawing/2014/main" id="{69A90FD7-92AB-1125-E7F4-BB18F7E916EC}"/>
              </a:ext>
            </a:extLst>
          </p:cNvPr>
          <p:cNvGrpSpPr/>
          <p:nvPr/>
        </p:nvGrpSpPr>
        <p:grpSpPr>
          <a:xfrm>
            <a:off x="9961980" y="1176578"/>
            <a:ext cx="1800000" cy="1800000"/>
            <a:chOff x="10040305" y="1155160"/>
            <a:chExt cx="1800000" cy="1800000"/>
          </a:xfrm>
        </p:grpSpPr>
        <p:sp>
          <p:nvSpPr>
            <p:cNvPr id="40" name="Elipse 39">
              <a:extLst>
                <a:ext uri="{FF2B5EF4-FFF2-40B4-BE49-F238E27FC236}">
                  <a16:creationId xmlns:a16="http://schemas.microsoft.com/office/drawing/2014/main" id="{AAF1EC21-1D50-BB2D-C20E-ADAC2CABDC09}"/>
                </a:ext>
              </a:extLst>
            </p:cNvPr>
            <p:cNvSpPr/>
            <p:nvPr/>
          </p:nvSpPr>
          <p:spPr>
            <a:xfrm>
              <a:off x="10040305" y="1155160"/>
              <a:ext cx="1800000" cy="1800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Imagem 40" descr="Ícone&#10;&#10;Descrição gerada automaticamente">
              <a:extLst>
                <a:ext uri="{FF2B5EF4-FFF2-40B4-BE49-F238E27FC236}">
                  <a16:creationId xmlns:a16="http://schemas.microsoft.com/office/drawing/2014/main" id="{5F651A1E-439C-2E30-E0AC-511FF46FA0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01" t="70356" r="56448" b="1076"/>
            <a:stretch/>
          </p:blipFill>
          <p:spPr>
            <a:xfrm>
              <a:off x="10178305" y="1293160"/>
              <a:ext cx="1524000" cy="1524001"/>
            </a:xfrm>
            <a:prstGeom prst="rect">
              <a:avLst/>
            </a:prstGeom>
          </p:spPr>
        </p:pic>
      </p:grpSp>
      <p:pic>
        <p:nvPicPr>
          <p:cNvPr id="42" name="Espaço Reservado para Conteúdo 4" descr="Logotipo, nome da empresa&#10;&#10;Descrição gerada automaticamente">
            <a:extLst>
              <a:ext uri="{FF2B5EF4-FFF2-40B4-BE49-F238E27FC236}">
                <a16:creationId xmlns:a16="http://schemas.microsoft.com/office/drawing/2014/main" id="{3334DA86-A9CC-41D4-B9D8-43FC2C2272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10" t="13245" r="38213" b="41060"/>
          <a:stretch/>
        </p:blipFill>
        <p:spPr>
          <a:xfrm>
            <a:off x="164271" y="5737605"/>
            <a:ext cx="675465" cy="1008602"/>
          </a:xfrm>
        </p:spPr>
      </p:pic>
    </p:spTree>
    <p:extLst>
      <p:ext uri="{BB962C8B-B14F-4D97-AF65-F5344CB8AC3E}">
        <p14:creationId xmlns:p14="http://schemas.microsoft.com/office/powerpoint/2010/main" val="1555794825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isósceles 10">
            <a:extLst>
              <a:ext uri="{FF2B5EF4-FFF2-40B4-BE49-F238E27FC236}">
                <a16:creationId xmlns:a16="http://schemas.microsoft.com/office/drawing/2014/main" id="{8FAFB852-97BE-41E9-B056-8E1B34CC958C}"/>
              </a:ext>
            </a:extLst>
          </p:cNvPr>
          <p:cNvSpPr/>
          <p:nvPr/>
        </p:nvSpPr>
        <p:spPr>
          <a:xfrm>
            <a:off x="11269235" y="5950130"/>
            <a:ext cx="929630" cy="907870"/>
          </a:xfrm>
          <a:custGeom>
            <a:avLst/>
            <a:gdLst>
              <a:gd name="connsiteX0" fmla="*/ 0 w 1624149"/>
              <a:gd name="connsiteY0" fmla="*/ 907870 h 907870"/>
              <a:gd name="connsiteX1" fmla="*/ 929630 w 1624149"/>
              <a:gd name="connsiteY1" fmla="*/ 0 h 907870"/>
              <a:gd name="connsiteX2" fmla="*/ 1624149 w 1624149"/>
              <a:gd name="connsiteY2" fmla="*/ 907870 h 907870"/>
              <a:gd name="connsiteX3" fmla="*/ 0 w 1624149"/>
              <a:gd name="connsiteY3" fmla="*/ 907870 h 907870"/>
              <a:gd name="connsiteX0" fmla="*/ 0 w 929630"/>
              <a:gd name="connsiteY0" fmla="*/ 907870 h 907870"/>
              <a:gd name="connsiteX1" fmla="*/ 929630 w 929630"/>
              <a:gd name="connsiteY1" fmla="*/ 0 h 907870"/>
              <a:gd name="connsiteX2" fmla="*/ 927463 w 929630"/>
              <a:gd name="connsiteY2" fmla="*/ 907870 h 907870"/>
              <a:gd name="connsiteX3" fmla="*/ 0 w 929630"/>
              <a:gd name="connsiteY3" fmla="*/ 907870 h 907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9630" h="907870">
                <a:moveTo>
                  <a:pt x="0" y="907870"/>
                </a:moveTo>
                <a:lnTo>
                  <a:pt x="929630" y="0"/>
                </a:lnTo>
                <a:cubicBezTo>
                  <a:pt x="928908" y="302623"/>
                  <a:pt x="928185" y="605247"/>
                  <a:pt x="927463" y="907870"/>
                </a:cubicBezTo>
                <a:lnTo>
                  <a:pt x="0" y="907870"/>
                </a:lnTo>
                <a:close/>
              </a:path>
            </a:pathLst>
          </a:custGeom>
          <a:solidFill>
            <a:srgbClr val="4DB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Triângulo isósceles 14">
            <a:extLst>
              <a:ext uri="{FF2B5EF4-FFF2-40B4-BE49-F238E27FC236}">
                <a16:creationId xmlns:a16="http://schemas.microsoft.com/office/drawing/2014/main" id="{764E3B1C-0A57-47EF-8202-C9C381BA89BD}"/>
              </a:ext>
            </a:extLst>
          </p:cNvPr>
          <p:cNvSpPr/>
          <p:nvPr/>
        </p:nvSpPr>
        <p:spPr>
          <a:xfrm rot="10800000">
            <a:off x="11269234" y="1"/>
            <a:ext cx="947563" cy="907870"/>
          </a:xfrm>
          <a:custGeom>
            <a:avLst/>
            <a:gdLst>
              <a:gd name="connsiteX0" fmla="*/ 0 w 1939834"/>
              <a:gd name="connsiteY0" fmla="*/ 907870 h 907870"/>
              <a:gd name="connsiteX1" fmla="*/ 1005823 w 1939834"/>
              <a:gd name="connsiteY1" fmla="*/ 0 h 907870"/>
              <a:gd name="connsiteX2" fmla="*/ 1939834 w 1939834"/>
              <a:gd name="connsiteY2" fmla="*/ 907870 h 907870"/>
              <a:gd name="connsiteX3" fmla="*/ 0 w 1939834"/>
              <a:gd name="connsiteY3" fmla="*/ 907870 h 907870"/>
              <a:gd name="connsiteX0" fmla="*/ 24692 w 934011"/>
              <a:gd name="connsiteY0" fmla="*/ 907870 h 907870"/>
              <a:gd name="connsiteX1" fmla="*/ 0 w 934011"/>
              <a:gd name="connsiteY1" fmla="*/ 0 h 907870"/>
              <a:gd name="connsiteX2" fmla="*/ 934011 w 934011"/>
              <a:gd name="connsiteY2" fmla="*/ 907870 h 907870"/>
              <a:gd name="connsiteX3" fmla="*/ 24692 w 934011"/>
              <a:gd name="connsiteY3" fmla="*/ 907870 h 907870"/>
              <a:gd name="connsiteX0" fmla="*/ 5642 w 934011"/>
              <a:gd name="connsiteY0" fmla="*/ 907870 h 907870"/>
              <a:gd name="connsiteX1" fmla="*/ 0 w 934011"/>
              <a:gd name="connsiteY1" fmla="*/ 0 h 907870"/>
              <a:gd name="connsiteX2" fmla="*/ 934011 w 934011"/>
              <a:gd name="connsiteY2" fmla="*/ 907870 h 907870"/>
              <a:gd name="connsiteX3" fmla="*/ 5642 w 934011"/>
              <a:gd name="connsiteY3" fmla="*/ 907870 h 907870"/>
              <a:gd name="connsiteX0" fmla="*/ 144 w 947563"/>
              <a:gd name="connsiteY0" fmla="*/ 907870 h 907870"/>
              <a:gd name="connsiteX1" fmla="*/ 13552 w 947563"/>
              <a:gd name="connsiteY1" fmla="*/ 0 h 907870"/>
              <a:gd name="connsiteX2" fmla="*/ 947563 w 947563"/>
              <a:gd name="connsiteY2" fmla="*/ 907870 h 907870"/>
              <a:gd name="connsiteX3" fmla="*/ 144 w 947563"/>
              <a:gd name="connsiteY3" fmla="*/ 907870 h 907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7563" h="907870">
                <a:moveTo>
                  <a:pt x="144" y="907870"/>
                </a:moveTo>
                <a:cubicBezTo>
                  <a:pt x="-1737" y="605247"/>
                  <a:pt x="15433" y="302623"/>
                  <a:pt x="13552" y="0"/>
                </a:cubicBezTo>
                <a:lnTo>
                  <a:pt x="947563" y="907870"/>
                </a:lnTo>
                <a:lnTo>
                  <a:pt x="144" y="907870"/>
                </a:lnTo>
                <a:close/>
              </a:path>
            </a:pathLst>
          </a:cu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2E480893-0195-CA3B-6288-219B8531A014}"/>
              </a:ext>
            </a:extLst>
          </p:cNvPr>
          <p:cNvSpPr txBox="1"/>
          <p:nvPr/>
        </p:nvSpPr>
        <p:spPr>
          <a:xfrm>
            <a:off x="3579687" y="3667348"/>
            <a:ext cx="5032627" cy="1200329"/>
          </a:xfrm>
          <a:prstGeom prst="rect">
            <a:avLst/>
          </a:prstGeom>
          <a:noFill/>
        </p:spPr>
        <p:txBody>
          <a:bodyPr wrap="square" lIns="180000" rIns="18000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Abadi" panose="020B0604020202020204" pitchFamily="34" charset="0"/>
                <a:ea typeface="Verdana" panose="020B0604030504040204" pitchFamily="34" charset="0"/>
              </a:rPr>
              <a:t>Processos causados por intoxicação medicamentosa podem gerar uma indenização de R$182 mil para os clientes prejudicados.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525995CB-E3F8-BDBC-2CD4-2308B9EAAC7A}"/>
              </a:ext>
            </a:extLst>
          </p:cNvPr>
          <p:cNvSpPr txBox="1"/>
          <p:nvPr/>
        </p:nvSpPr>
        <p:spPr>
          <a:xfrm>
            <a:off x="3579686" y="2276481"/>
            <a:ext cx="5032628" cy="923330"/>
          </a:xfrm>
          <a:prstGeom prst="rect">
            <a:avLst/>
          </a:prstGeom>
          <a:noFill/>
        </p:spPr>
        <p:txBody>
          <a:bodyPr wrap="square" lIns="180000" rIns="18000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Abadi" panose="020B0604020104020204" pitchFamily="34" charset="0"/>
              </a:rPr>
              <a:t>A falta de gerenciamento adequado da cadeia do frio significa uma perda anual de R$18 bilhões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682BA90C-7706-E705-3886-C049B128E43F}"/>
              </a:ext>
            </a:extLst>
          </p:cNvPr>
          <p:cNvSpPr txBox="1"/>
          <p:nvPr/>
        </p:nvSpPr>
        <p:spPr>
          <a:xfrm>
            <a:off x="0" y="216371"/>
            <a:ext cx="12189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rgbClr val="004AAD"/>
                </a:solidFill>
                <a:latin typeface="Montserrat Medium" panose="00000600000000000000" pitchFamily="2" charset="0"/>
              </a:rPr>
              <a:t>Contexto</a:t>
            </a:r>
            <a:endParaRPr lang="pt-BR" sz="2800" dirty="0">
              <a:solidFill>
                <a:srgbClr val="4DB0E6"/>
              </a:solidFill>
              <a:latin typeface="Montserrat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700615"/>
      </p:ext>
    </p:extLst>
  </p:cSld>
  <p:clrMapOvr>
    <a:masterClrMapping/>
  </p:clrMapOvr>
  <p:transition spd="med">
    <p:pull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49FDB743-3FD6-15E9-162F-481ADC8FE4BE}"/>
              </a:ext>
            </a:extLst>
          </p:cNvPr>
          <p:cNvCxnSpPr>
            <a:cxnSpLocks/>
          </p:cNvCxnSpPr>
          <p:nvPr/>
        </p:nvCxnSpPr>
        <p:spPr>
          <a:xfrm>
            <a:off x="6935920" y="4959850"/>
            <a:ext cx="3606728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0C95291B-9ED4-C4D9-B180-88FF3943A9D6}"/>
              </a:ext>
            </a:extLst>
          </p:cNvPr>
          <p:cNvCxnSpPr/>
          <p:nvPr/>
        </p:nvCxnSpPr>
        <p:spPr>
          <a:xfrm>
            <a:off x="1736757" y="4959850"/>
            <a:ext cx="3816603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Espaço Reservado para Conteúdo 4" descr="Logotipo, nome da empresa&#10;&#10;Descrição gerada automaticamente">
            <a:extLst>
              <a:ext uri="{FF2B5EF4-FFF2-40B4-BE49-F238E27FC236}">
                <a16:creationId xmlns:a16="http://schemas.microsoft.com/office/drawing/2014/main" id="{0E0468A5-F6A7-4115-AD8E-6E83E8B832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10" t="13245" r="38213" b="41060"/>
          <a:stretch/>
        </p:blipFill>
        <p:spPr>
          <a:xfrm>
            <a:off x="164271" y="5737605"/>
            <a:ext cx="675465" cy="1008602"/>
          </a:xfrm>
        </p:spPr>
      </p:pic>
      <p:sp>
        <p:nvSpPr>
          <p:cNvPr id="11" name="Triângulo isósceles 10">
            <a:extLst>
              <a:ext uri="{FF2B5EF4-FFF2-40B4-BE49-F238E27FC236}">
                <a16:creationId xmlns:a16="http://schemas.microsoft.com/office/drawing/2014/main" id="{8FAFB852-97BE-41E9-B056-8E1B34CC958C}"/>
              </a:ext>
            </a:extLst>
          </p:cNvPr>
          <p:cNvSpPr/>
          <p:nvPr/>
        </p:nvSpPr>
        <p:spPr>
          <a:xfrm>
            <a:off x="11260182" y="5950130"/>
            <a:ext cx="1624149" cy="907870"/>
          </a:xfrm>
          <a:prstGeom prst="triangle">
            <a:avLst>
              <a:gd name="adj" fmla="val 57238"/>
            </a:avLst>
          </a:prstGeom>
          <a:solidFill>
            <a:srgbClr val="4DB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riângulo isósceles 14">
            <a:extLst>
              <a:ext uri="{FF2B5EF4-FFF2-40B4-BE49-F238E27FC236}">
                <a16:creationId xmlns:a16="http://schemas.microsoft.com/office/drawing/2014/main" id="{764E3B1C-0A57-47EF-8202-C9C381BA89BD}"/>
              </a:ext>
            </a:extLst>
          </p:cNvPr>
          <p:cNvSpPr/>
          <p:nvPr/>
        </p:nvSpPr>
        <p:spPr>
          <a:xfrm rot="10800000">
            <a:off x="11260182" y="0"/>
            <a:ext cx="1939834" cy="907870"/>
          </a:xfrm>
          <a:prstGeom prst="triangle">
            <a:avLst>
              <a:gd name="adj" fmla="val 51851"/>
            </a:avLst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0" y="38465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rgbClr val="004AAD"/>
                </a:solidFill>
                <a:latin typeface="Montserrat Medium" panose="00000600000000000000" pitchFamily="2" charset="0"/>
              </a:rPr>
              <a:t>Solução </a:t>
            </a:r>
            <a:r>
              <a:rPr lang="pt-BR" sz="2800" dirty="0">
                <a:solidFill>
                  <a:srgbClr val="4DB0E6"/>
                </a:solidFill>
                <a:latin typeface="Montserrat Medium" panose="00000600000000000000" pitchFamily="2" charset="0"/>
              </a:rPr>
              <a:t>Proposta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C71291-91B7-436C-81E5-843B5E3BF32F}"/>
              </a:ext>
            </a:extLst>
          </p:cNvPr>
          <p:cNvSpPr txBox="1"/>
          <p:nvPr/>
        </p:nvSpPr>
        <p:spPr>
          <a:xfrm>
            <a:off x="3311563" y="1567441"/>
            <a:ext cx="55688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Montserrat Medium" panose="00000600000000000000" pitchFamily="2" charset="0"/>
              <a:buChar char="◆"/>
            </a:pPr>
            <a:r>
              <a:rPr lang="pt-BR" dirty="0">
                <a:solidFill>
                  <a:srgbClr val="004AAD"/>
                </a:solidFill>
                <a:latin typeface="Montserrat" pitchFamily="2" charset="0"/>
              </a:rPr>
              <a:t>Sistema de monitoramento de temperatura</a:t>
            </a:r>
          </a:p>
          <a:p>
            <a:pPr marL="285750" indent="-285750" algn="ctr">
              <a:buFont typeface="Montserrat Medium" panose="00000600000000000000" pitchFamily="2" charset="0"/>
              <a:buChar char="◆"/>
            </a:pPr>
            <a:endParaRPr lang="pt-BR" dirty="0">
              <a:solidFill>
                <a:srgbClr val="004AAD"/>
              </a:solidFill>
              <a:latin typeface="Montserrat" pitchFamily="2" charset="0"/>
            </a:endParaRPr>
          </a:p>
          <a:p>
            <a:pPr marL="285750" indent="-285750" algn="ctr">
              <a:buFont typeface="Montserrat Medium" panose="00000600000000000000" pitchFamily="2" charset="0"/>
              <a:buChar char="◆"/>
            </a:pPr>
            <a:r>
              <a:rPr lang="pt-BR" dirty="0">
                <a:solidFill>
                  <a:srgbClr val="004AAD"/>
                </a:solidFill>
                <a:latin typeface="Montserrat" pitchFamily="2" charset="0"/>
              </a:rPr>
              <a:t>Enviar notificações, fornecendo dados em tempo real para o cliente</a:t>
            </a:r>
          </a:p>
          <a:p>
            <a:pPr marL="285750" indent="-285750" algn="ctr">
              <a:buFont typeface="Montserrat Medium" panose="00000600000000000000" pitchFamily="2" charset="0"/>
              <a:buChar char="◆"/>
            </a:pPr>
            <a:endParaRPr lang="pt-BR" dirty="0">
              <a:solidFill>
                <a:srgbClr val="004AAD"/>
              </a:solidFill>
              <a:latin typeface="Montserrat" pitchFamily="2" charset="0"/>
            </a:endParaRPr>
          </a:p>
          <a:p>
            <a:pPr marL="285750" indent="-285750" algn="ctr">
              <a:buFont typeface="Montserrat Medium" panose="00000600000000000000" pitchFamily="2" charset="0"/>
              <a:buChar char="◆"/>
            </a:pPr>
            <a:r>
              <a:rPr lang="pt-BR" dirty="0">
                <a:solidFill>
                  <a:srgbClr val="004AAD"/>
                </a:solidFill>
                <a:latin typeface="Montserrat" pitchFamily="2" charset="0"/>
              </a:rPr>
              <a:t>Minimizar as perdas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4898275-44C5-4608-8C76-FA9D356559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51" t="18366" r="12544" b="19603"/>
          <a:stretch/>
        </p:blipFill>
        <p:spPr>
          <a:xfrm>
            <a:off x="748399" y="4164634"/>
            <a:ext cx="1976717" cy="1593183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AF34A2E-A8B1-46E5-922C-543B94FA2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696" y="4060272"/>
            <a:ext cx="1801905" cy="180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06A5686-2C2B-4E80-9C9D-9479EAF52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487" y="4401061"/>
            <a:ext cx="1117578" cy="111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FC0D6156-F8E7-61E7-7920-26E349A181D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718" y="4567030"/>
            <a:ext cx="666239" cy="66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1284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m 26" descr="Ícone&#10;&#10;Descrição gerada automaticamente">
            <a:extLst>
              <a:ext uri="{FF2B5EF4-FFF2-40B4-BE49-F238E27FC236}">
                <a16:creationId xmlns:a16="http://schemas.microsoft.com/office/drawing/2014/main" id="{1F3B1F85-67D4-41B1-8DBE-1E2936AE41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667" y="4923602"/>
            <a:ext cx="1166268" cy="1166268"/>
          </a:xfrm>
          <a:prstGeom prst="rect">
            <a:avLst/>
          </a:prstGeom>
        </p:spPr>
      </p:pic>
      <p:pic>
        <p:nvPicPr>
          <p:cNvPr id="33" name="Imagem 32" descr="Ícone&#10;&#10;Descrição gerada automaticamente">
            <a:extLst>
              <a:ext uri="{FF2B5EF4-FFF2-40B4-BE49-F238E27FC236}">
                <a16:creationId xmlns:a16="http://schemas.microsoft.com/office/drawing/2014/main" id="{0B6961A1-FFD0-467F-A452-36606CE33B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749" y="5012159"/>
            <a:ext cx="1073240" cy="1073240"/>
          </a:xfrm>
          <a:prstGeom prst="rect">
            <a:avLst/>
          </a:prstGeom>
        </p:spPr>
      </p:pic>
      <p:pic>
        <p:nvPicPr>
          <p:cNvPr id="15" name="Imagem 14" descr="Ícone&#10;&#10;Descrição gerada automaticamente">
            <a:extLst>
              <a:ext uri="{FF2B5EF4-FFF2-40B4-BE49-F238E27FC236}">
                <a16:creationId xmlns:a16="http://schemas.microsoft.com/office/drawing/2014/main" id="{66282C56-19EC-4E7F-AE62-AC266E81A7C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400" y="4806420"/>
            <a:ext cx="1484718" cy="1484718"/>
          </a:xfrm>
          <a:prstGeom prst="rect">
            <a:avLst/>
          </a:prstGeom>
        </p:spPr>
      </p:pic>
      <p:pic>
        <p:nvPicPr>
          <p:cNvPr id="32" name="Imagem 31" descr="Ícone&#10;&#10;Descrição gerada automaticamente">
            <a:extLst>
              <a:ext uri="{FF2B5EF4-FFF2-40B4-BE49-F238E27FC236}">
                <a16:creationId xmlns:a16="http://schemas.microsoft.com/office/drawing/2014/main" id="{D7EF2BE6-C8F7-4888-844E-9BC16A8602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510" y="5050128"/>
            <a:ext cx="1073240" cy="1073240"/>
          </a:xfrm>
          <a:prstGeom prst="rect">
            <a:avLst/>
          </a:prstGeom>
        </p:spPr>
      </p:pic>
      <p:pic>
        <p:nvPicPr>
          <p:cNvPr id="31" name="Imagem 30" descr="Ícone&#10;&#10;Descrição gerada automaticamente">
            <a:extLst>
              <a:ext uri="{FF2B5EF4-FFF2-40B4-BE49-F238E27FC236}">
                <a16:creationId xmlns:a16="http://schemas.microsoft.com/office/drawing/2014/main" id="{D4159F05-9652-4F4E-B726-F4EF48AD3F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759" y="1398208"/>
            <a:ext cx="1073240" cy="107324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55CA339-B146-4349-A2A4-9AD2A3AB6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4700" y="1053906"/>
            <a:ext cx="1224928" cy="1224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Imagem 27" descr="Ícone&#10;&#10;Descrição gerada automaticamente">
            <a:extLst>
              <a:ext uri="{FF2B5EF4-FFF2-40B4-BE49-F238E27FC236}">
                <a16:creationId xmlns:a16="http://schemas.microsoft.com/office/drawing/2014/main" id="{967C77EF-D373-470D-A6D0-3A2207D252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058" y="1336809"/>
            <a:ext cx="1073240" cy="1073240"/>
          </a:xfrm>
          <a:prstGeom prst="rect">
            <a:avLst/>
          </a:prstGeom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9835178-0D64-47D8-9C05-7B928655E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805" y="1196661"/>
            <a:ext cx="1353537" cy="1353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Imagem 20" descr="Ícone&#10;&#10;Descrição gerada automaticamente">
            <a:extLst>
              <a:ext uri="{FF2B5EF4-FFF2-40B4-BE49-F238E27FC236}">
                <a16:creationId xmlns:a16="http://schemas.microsoft.com/office/drawing/2014/main" id="{29B192DA-69CE-422E-AB38-BC8601CD5FA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84" y="1311193"/>
            <a:ext cx="1073240" cy="1073240"/>
          </a:xfrm>
          <a:prstGeom prst="rect">
            <a:avLst/>
          </a:prstGeom>
          <a:ln>
            <a:noFill/>
          </a:ln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82642"/>
            <a:ext cx="12191999" cy="475004"/>
          </a:xfrm>
        </p:spPr>
        <p:txBody>
          <a:bodyPr/>
          <a:lstStyle/>
          <a:p>
            <a:r>
              <a:rPr lang="pt-BR" b="1">
                <a:solidFill>
                  <a:srgbClr val="004AAD"/>
                </a:solidFill>
                <a:latin typeface="Montserrat Medium" panose="00000600000000000000" pitchFamily="2" charset="0"/>
              </a:rPr>
              <a:t>Diagrama </a:t>
            </a:r>
            <a:r>
              <a:rPr lang="pt-BR" b="1">
                <a:solidFill>
                  <a:srgbClr val="257BC8"/>
                </a:solidFill>
                <a:latin typeface="Montserrat Medium" panose="00000600000000000000" pitchFamily="2" charset="0"/>
              </a:rPr>
              <a:t>de</a:t>
            </a:r>
            <a:r>
              <a:rPr lang="pt-BR" b="1">
                <a:solidFill>
                  <a:srgbClr val="004AAD"/>
                </a:solidFill>
                <a:latin typeface="Montserrat Medium" panose="00000600000000000000" pitchFamily="2" charset="0"/>
              </a:rPr>
              <a:t> </a:t>
            </a:r>
            <a:r>
              <a:rPr lang="pt-BR" b="1">
                <a:solidFill>
                  <a:srgbClr val="257BC8"/>
                </a:solidFill>
                <a:latin typeface="Montserrat Medium" panose="00000600000000000000" pitchFamily="2" charset="0"/>
              </a:rPr>
              <a:t>visão</a:t>
            </a:r>
            <a:r>
              <a:rPr lang="pt-BR" b="1">
                <a:solidFill>
                  <a:srgbClr val="004AAD"/>
                </a:solidFill>
                <a:latin typeface="Montserrat Medium" panose="00000600000000000000" pitchFamily="2" charset="0"/>
              </a:rPr>
              <a:t> </a:t>
            </a:r>
            <a:r>
              <a:rPr lang="pt-BR" b="1">
                <a:solidFill>
                  <a:srgbClr val="257BC8"/>
                </a:solidFill>
                <a:latin typeface="Montserrat Medium" panose="00000600000000000000" pitchFamily="2" charset="0"/>
              </a:rPr>
              <a:t>de</a:t>
            </a:r>
            <a:r>
              <a:rPr lang="pt-BR" b="1">
                <a:solidFill>
                  <a:srgbClr val="004AAD"/>
                </a:solidFill>
                <a:latin typeface="Montserrat Medium" panose="00000600000000000000" pitchFamily="2" charset="0"/>
              </a:rPr>
              <a:t> </a:t>
            </a:r>
            <a:r>
              <a:rPr lang="pt-BR" b="1">
                <a:solidFill>
                  <a:srgbClr val="4DB0E6"/>
                </a:solidFill>
                <a:latin typeface="Montserrat Medium" panose="00000600000000000000" pitchFamily="2" charset="0"/>
              </a:rPr>
              <a:t>negócio</a:t>
            </a:r>
          </a:p>
        </p:txBody>
      </p:sp>
      <p:pic>
        <p:nvPicPr>
          <p:cNvPr id="5" name="Imagem 4" descr="Uma imagem contendo Ícone&#10;&#10;Descrição gerada automaticamente">
            <a:extLst>
              <a:ext uri="{FF2B5EF4-FFF2-40B4-BE49-F238E27FC236}">
                <a16:creationId xmlns:a16="http://schemas.microsoft.com/office/drawing/2014/main" id="{43FF3577-4871-4DCE-A959-2C6B711951B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05" y="992470"/>
            <a:ext cx="1224928" cy="1224928"/>
          </a:xfrm>
          <a:prstGeom prst="rect">
            <a:avLst/>
          </a:prstGeom>
        </p:spPr>
      </p:pic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56392FB9-A86A-4369-BF35-68309F03C00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065" y="782279"/>
            <a:ext cx="1426198" cy="1426198"/>
          </a:xfrm>
          <a:prstGeom prst="rect">
            <a:avLst/>
          </a:prstGeom>
        </p:spPr>
      </p:pic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06DC9DAC-961E-426F-8B6B-B03D2C9DE76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793" y="2618590"/>
            <a:ext cx="1869962" cy="1869962"/>
          </a:xfrm>
          <a:prstGeom prst="rect">
            <a:avLst/>
          </a:prstGeom>
        </p:spPr>
      </p:pic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C1DCD191-EBA9-4CFC-8D0D-E841D1B04705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202" y="3780522"/>
            <a:ext cx="1322741" cy="1322741"/>
          </a:xfrm>
          <a:prstGeom prst="rect">
            <a:avLst/>
          </a:prstGeom>
        </p:spPr>
      </p:pic>
      <p:pic>
        <p:nvPicPr>
          <p:cNvPr id="25" name="Imagem 24" descr="Ícone&#10;&#10;Descrição gerada automaticamente">
            <a:extLst>
              <a:ext uri="{FF2B5EF4-FFF2-40B4-BE49-F238E27FC236}">
                <a16:creationId xmlns:a16="http://schemas.microsoft.com/office/drawing/2014/main" id="{D71CE00C-55A8-4098-A57E-94AF7739717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10420" y="2880200"/>
            <a:ext cx="2365000" cy="1561693"/>
          </a:xfrm>
          <a:prstGeom prst="rect">
            <a:avLst/>
          </a:prstGeom>
        </p:spPr>
      </p:pic>
      <p:pic>
        <p:nvPicPr>
          <p:cNvPr id="39" name="Imagem 38" descr="Ícone&#10;&#10;Descrição gerada automaticamente">
            <a:extLst>
              <a:ext uri="{FF2B5EF4-FFF2-40B4-BE49-F238E27FC236}">
                <a16:creationId xmlns:a16="http://schemas.microsoft.com/office/drawing/2014/main" id="{5F76D72A-1117-46C5-8128-46A4AC43885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072022">
            <a:off x="2335211" y="3162412"/>
            <a:ext cx="2212645" cy="1382151"/>
          </a:xfrm>
          <a:prstGeom prst="rect">
            <a:avLst/>
          </a:prstGeom>
        </p:spPr>
      </p:pic>
      <p:sp>
        <p:nvSpPr>
          <p:cNvPr id="43" name="CaixaDeTexto 42">
            <a:extLst>
              <a:ext uri="{FF2B5EF4-FFF2-40B4-BE49-F238E27FC236}">
                <a16:creationId xmlns:a16="http://schemas.microsoft.com/office/drawing/2014/main" id="{63B52F99-95B1-4D59-BD57-9B77BE044B8C}"/>
              </a:ext>
            </a:extLst>
          </p:cNvPr>
          <p:cNvSpPr txBox="1"/>
          <p:nvPr/>
        </p:nvSpPr>
        <p:spPr>
          <a:xfrm>
            <a:off x="324131" y="2297978"/>
            <a:ext cx="1561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>
                <a:solidFill>
                  <a:srgbClr val="004AAD"/>
                </a:solidFill>
                <a:latin typeface="Montserrat" pitchFamily="2" charset="0"/>
              </a:rPr>
              <a:t>Fabrica os insumos</a:t>
            </a:r>
            <a:endParaRPr lang="pt-BR" sz="1400">
              <a:solidFill>
                <a:srgbClr val="4DB0E6"/>
              </a:solidFill>
              <a:latin typeface="Montserrat" pitchFamily="2" charset="0"/>
            </a:endParaRP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753E154D-BE73-4139-A07B-8202B655C64E}"/>
              </a:ext>
            </a:extLst>
          </p:cNvPr>
          <p:cNvSpPr txBox="1"/>
          <p:nvPr/>
        </p:nvSpPr>
        <p:spPr>
          <a:xfrm>
            <a:off x="3203750" y="2360243"/>
            <a:ext cx="2101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>
                <a:solidFill>
                  <a:srgbClr val="004AAD"/>
                </a:solidFill>
                <a:latin typeface="Montserrat" pitchFamily="2" charset="0"/>
              </a:rPr>
              <a:t>Coloca no caminhão refrigerador</a:t>
            </a:r>
            <a:endParaRPr lang="pt-BR" sz="1400">
              <a:solidFill>
                <a:srgbClr val="4DB0E6"/>
              </a:solidFill>
              <a:latin typeface="Montserrat" pitchFamily="2" charset="0"/>
            </a:endParaRP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A608C961-85FA-4295-99A5-ABD2BDA306E1}"/>
              </a:ext>
            </a:extLst>
          </p:cNvPr>
          <p:cNvSpPr txBox="1"/>
          <p:nvPr/>
        </p:nvSpPr>
        <p:spPr>
          <a:xfrm>
            <a:off x="6440458" y="2384433"/>
            <a:ext cx="18699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>
                <a:solidFill>
                  <a:srgbClr val="004AAD"/>
                </a:solidFill>
                <a:latin typeface="Montserrat" pitchFamily="2" charset="0"/>
              </a:rPr>
              <a:t>O caminhão pega estrada</a:t>
            </a:r>
            <a:endParaRPr lang="pt-BR" sz="1400">
              <a:solidFill>
                <a:srgbClr val="4DB0E6"/>
              </a:solidFill>
              <a:latin typeface="Montserrat" pitchFamily="2" charset="0"/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572355FF-1E5B-480B-AA69-795ECC378100}"/>
              </a:ext>
            </a:extLst>
          </p:cNvPr>
          <p:cNvSpPr txBox="1"/>
          <p:nvPr/>
        </p:nvSpPr>
        <p:spPr>
          <a:xfrm>
            <a:off x="9730886" y="2356980"/>
            <a:ext cx="2101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>
                <a:solidFill>
                  <a:srgbClr val="004AAD"/>
                </a:solidFill>
                <a:latin typeface="Montserrat" pitchFamily="2" charset="0"/>
              </a:rPr>
              <a:t>Porém no meio do caminho...</a:t>
            </a:r>
            <a:endParaRPr lang="pt-BR" sz="1400">
              <a:solidFill>
                <a:srgbClr val="4DB0E6"/>
              </a:solidFill>
              <a:latin typeface="Montserrat" pitchFamily="2" charset="0"/>
            </a:endParaRP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FE4DE572-A74D-42F6-AE9C-DFA9CDF1A2AF}"/>
              </a:ext>
            </a:extLst>
          </p:cNvPr>
          <p:cNvSpPr txBox="1"/>
          <p:nvPr/>
        </p:nvSpPr>
        <p:spPr>
          <a:xfrm>
            <a:off x="5176157" y="4308858"/>
            <a:ext cx="2017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rgbClr val="004AAD"/>
                </a:solidFill>
                <a:latin typeface="Montserrat" pitchFamily="2" charset="0"/>
              </a:rPr>
              <a:t>Alerta enviado</a:t>
            </a:r>
            <a:endParaRPr lang="pt-BR" sz="1400" dirty="0">
              <a:solidFill>
                <a:srgbClr val="4DB0E6"/>
              </a:solidFill>
              <a:latin typeface="Montserrat" pitchFamily="2" charset="0"/>
            </a:endParaRP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85C02B45-5F68-4F01-A41E-30DB352FB547}"/>
              </a:ext>
            </a:extLst>
          </p:cNvPr>
          <p:cNvSpPr txBox="1"/>
          <p:nvPr/>
        </p:nvSpPr>
        <p:spPr>
          <a:xfrm>
            <a:off x="1287855" y="6172621"/>
            <a:ext cx="2537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>
                <a:solidFill>
                  <a:srgbClr val="004AAD"/>
                </a:solidFill>
                <a:latin typeface="Montserrat" pitchFamily="2" charset="0"/>
              </a:rPr>
              <a:t>Responsável pela entrega sinaliza o motorista</a:t>
            </a:r>
            <a:endParaRPr lang="pt-BR" sz="1400">
              <a:solidFill>
                <a:srgbClr val="4DB0E6"/>
              </a:solidFill>
              <a:latin typeface="Montserrat" pitchFamily="2" charset="0"/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5AAA3C89-8B15-4AFB-A339-EAE45F8E976B}"/>
              </a:ext>
            </a:extLst>
          </p:cNvPr>
          <p:cNvSpPr txBox="1"/>
          <p:nvPr/>
        </p:nvSpPr>
        <p:spPr>
          <a:xfrm>
            <a:off x="4896653" y="6172621"/>
            <a:ext cx="26530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>
                <a:solidFill>
                  <a:srgbClr val="004AAD"/>
                </a:solidFill>
                <a:latin typeface="Montserrat" pitchFamily="2" charset="0"/>
              </a:rPr>
              <a:t>Condutor segue as orientações do responsável </a:t>
            </a:r>
            <a:endParaRPr lang="pt-BR" sz="1400">
              <a:solidFill>
                <a:srgbClr val="4DB0E6"/>
              </a:solidFill>
              <a:latin typeface="Montserrat" pitchFamily="2" charset="0"/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B68ACD2-5AD5-44A1-8C47-E9271AD6787F}"/>
              </a:ext>
            </a:extLst>
          </p:cNvPr>
          <p:cNvSpPr txBox="1"/>
          <p:nvPr/>
        </p:nvSpPr>
        <p:spPr>
          <a:xfrm>
            <a:off x="8505371" y="6184833"/>
            <a:ext cx="28733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>
                <a:solidFill>
                  <a:srgbClr val="004AAD"/>
                </a:solidFill>
                <a:latin typeface="Montserrat" pitchFamily="2" charset="0"/>
              </a:rPr>
              <a:t>Prezando pelo lucro, imagem da empresa e saúde</a:t>
            </a:r>
            <a:endParaRPr lang="pt-BR" sz="1400">
              <a:solidFill>
                <a:srgbClr val="4DB0E6"/>
              </a:solidFill>
              <a:latin typeface="Montserrat" pitchFamily="2" charset="0"/>
            </a:endParaRPr>
          </a:p>
        </p:txBody>
      </p:sp>
      <p:pic>
        <p:nvPicPr>
          <p:cNvPr id="2" name="Espaço Reservado para Conteúdo 4" descr="Logotipo, nome da empresa&#10;&#10;Descrição gerada automaticamente">
            <a:extLst>
              <a:ext uri="{FF2B5EF4-FFF2-40B4-BE49-F238E27FC236}">
                <a16:creationId xmlns:a16="http://schemas.microsoft.com/office/drawing/2014/main" id="{5309184B-4B64-4366-9D0D-FBD52E271565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10" t="13245" r="38213" b="41060"/>
          <a:stretch/>
        </p:blipFill>
        <p:spPr>
          <a:xfrm>
            <a:off x="164271" y="5737605"/>
            <a:ext cx="675465" cy="1008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44444E-6 L 0.12058 0.0037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1.85185E-6 L 0.14258 -0.01019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97" y="4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1.85185E-6 L 0.15247 0.00208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17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0626E-18 -4.44444E-6 L 0.11797 -0.00856 " pathEditMode="fixed" rAng="0" ptsTypes="AA">
                                      <p:cBhvr>
                                        <p:cTn id="44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12" y="-509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07407E-6 L 0.13633 4.07407E-6 " pathEditMode="relative" rAng="0" ptsTypes="AA">
                                      <p:cBhvr>
                                        <p:cTn id="5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1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4.44444E-6 L 0.13034 -0.00973 " pathEditMode="fixed" rAng="0" ptsTypes="AA">
                                      <p:cBhvr>
                                        <p:cTn id="6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10" y="-486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5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4.44444E-6 L -0.18829 0.00439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14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75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5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86 -0.00579 L -0.00299 0.15185 " pathEditMode="relative" rAng="0" ptsTypes="AA">
                                      <p:cBhvr>
                                        <p:cTn id="9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7870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3.33333E-6 L 0.14987 0.00463 " pathEditMode="relative" rAng="0" ptsTypes="AA">
                                      <p:cBhvr>
                                        <p:cTn id="10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87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2.22222E-6 L 0.14219 0.00532 " pathEditMode="relative" rAng="0" ptsTypes="AA">
                                      <p:cBhvr>
                                        <p:cTn id="1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09" y="255"/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22222E-6 L 0.15365 -0.00185 " pathEditMode="relative" rAng="0" ptsTypes="AA">
                                      <p:cBhvr>
                                        <p:cTn id="1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82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000"/>
                            </p:stCondLst>
                            <p:childTnLst>
                              <p:par>
                                <p:cTn id="1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22222E-6 L 0.13112 -0.00509 " pathEditMode="relative" rAng="0" ptsTypes="AA">
                                      <p:cBhvr>
                                        <p:cTn id="1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49" y="-255"/>
                                    </p:animMotion>
                                  </p:childTnLst>
                                </p:cTn>
                              </p:par>
                              <p:par>
                                <p:cTn id="1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B6453E3-997C-213C-9153-E1DDE4BC35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4" t="11049" r="7708" b="63611"/>
          <a:stretch/>
        </p:blipFill>
        <p:spPr>
          <a:xfrm>
            <a:off x="901699" y="1581218"/>
            <a:ext cx="10388600" cy="436891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82642"/>
            <a:ext cx="12191999" cy="475004"/>
          </a:xfrm>
        </p:spPr>
        <p:txBody>
          <a:bodyPr/>
          <a:lstStyle/>
          <a:p>
            <a:r>
              <a:rPr lang="pt-BR" b="1" dirty="0">
                <a:solidFill>
                  <a:srgbClr val="004AAD"/>
                </a:solidFill>
                <a:latin typeface="Montserrat Medium" panose="00000600000000000000" pitchFamily="2" charset="0"/>
              </a:rPr>
              <a:t>Diagrama </a:t>
            </a:r>
            <a:r>
              <a:rPr lang="pt-BR" b="1" dirty="0">
                <a:solidFill>
                  <a:srgbClr val="257BC8"/>
                </a:solidFill>
                <a:latin typeface="Montserrat Medium" panose="00000600000000000000" pitchFamily="2" charset="0"/>
              </a:rPr>
              <a:t>de </a:t>
            </a:r>
            <a:r>
              <a:rPr lang="pt-BR" b="1" dirty="0">
                <a:solidFill>
                  <a:srgbClr val="4DB0E6"/>
                </a:solidFill>
                <a:latin typeface="Montserrat Medium" panose="00000600000000000000" pitchFamily="2" charset="0"/>
              </a:rPr>
              <a:t>solução</a:t>
            </a:r>
          </a:p>
        </p:txBody>
      </p:sp>
      <p:sp>
        <p:nvSpPr>
          <p:cNvPr id="8" name="Triângulo isósceles 7">
            <a:extLst>
              <a:ext uri="{FF2B5EF4-FFF2-40B4-BE49-F238E27FC236}">
                <a16:creationId xmlns:a16="http://schemas.microsoft.com/office/drawing/2014/main" id="{C0FBC53F-42E3-3237-F057-AF39985708F8}"/>
              </a:ext>
            </a:extLst>
          </p:cNvPr>
          <p:cNvSpPr/>
          <p:nvPr/>
        </p:nvSpPr>
        <p:spPr>
          <a:xfrm flipH="1">
            <a:off x="-701403" y="5950130"/>
            <a:ext cx="1624149" cy="907870"/>
          </a:xfrm>
          <a:prstGeom prst="triangle">
            <a:avLst>
              <a:gd name="adj" fmla="val 57238"/>
            </a:avLst>
          </a:prstGeom>
          <a:solidFill>
            <a:srgbClr val="4DB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riângulo isósceles 8">
            <a:extLst>
              <a:ext uri="{FF2B5EF4-FFF2-40B4-BE49-F238E27FC236}">
                <a16:creationId xmlns:a16="http://schemas.microsoft.com/office/drawing/2014/main" id="{6B4507DE-873B-A496-29B4-934791ADFA38}"/>
              </a:ext>
            </a:extLst>
          </p:cNvPr>
          <p:cNvSpPr/>
          <p:nvPr/>
        </p:nvSpPr>
        <p:spPr>
          <a:xfrm rot="10800000">
            <a:off x="11260182" y="-12700"/>
            <a:ext cx="1939834" cy="907870"/>
          </a:xfrm>
          <a:prstGeom prst="triangle">
            <a:avLst>
              <a:gd name="adj" fmla="val 51851"/>
            </a:avLst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3703373"/>
      </p:ext>
    </p:extLst>
  </p:cSld>
  <p:clrMapOvr>
    <a:masterClrMapping/>
  </p:clrMapOvr>
  <p:transition spd="med">
    <p:pull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8C44125-55B4-F91D-CBB7-F2DCEBAE7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3260691" y="527526"/>
            <a:ext cx="6264811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endParaRPr lang="pt-BR" sz="2800">
              <a:solidFill>
                <a:srgbClr val="4DB0E6"/>
              </a:solidFill>
              <a:latin typeface="Montserrat Medium" panose="00000600000000000000" pitchFamily="2" charset="0"/>
            </a:endParaRPr>
          </a:p>
        </p:txBody>
      </p:sp>
      <p:sp>
        <p:nvSpPr>
          <p:cNvPr id="2" name="Triângulo isósceles 1">
            <a:extLst>
              <a:ext uri="{FF2B5EF4-FFF2-40B4-BE49-F238E27FC236}">
                <a16:creationId xmlns:a16="http://schemas.microsoft.com/office/drawing/2014/main" id="{67D05997-ECB3-DE8C-09FE-F340C9215CE0}"/>
              </a:ext>
            </a:extLst>
          </p:cNvPr>
          <p:cNvSpPr/>
          <p:nvPr/>
        </p:nvSpPr>
        <p:spPr>
          <a:xfrm>
            <a:off x="-12191999" y="6858000"/>
            <a:ext cx="12191999" cy="6858001"/>
          </a:xfrm>
          <a:prstGeom prst="triangle">
            <a:avLst>
              <a:gd name="adj" fmla="val 0"/>
            </a:avLst>
          </a:prstGeom>
          <a:solidFill>
            <a:srgbClr val="4DB0E6">
              <a:alpha val="60000"/>
            </a:srgbClr>
          </a:solidFill>
          <a:ln>
            <a:solidFill>
              <a:srgbClr val="8ECA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riângulo isósceles 8">
            <a:extLst>
              <a:ext uri="{FF2B5EF4-FFF2-40B4-BE49-F238E27FC236}">
                <a16:creationId xmlns:a16="http://schemas.microsoft.com/office/drawing/2014/main" id="{66BF1C0C-CCE6-C723-689F-0DB0807347EF}"/>
              </a:ext>
            </a:extLst>
          </p:cNvPr>
          <p:cNvSpPr/>
          <p:nvPr/>
        </p:nvSpPr>
        <p:spPr>
          <a:xfrm rot="10800000">
            <a:off x="12191996" y="-6861633"/>
            <a:ext cx="12191999" cy="6858001"/>
          </a:xfrm>
          <a:prstGeom prst="triangle">
            <a:avLst>
              <a:gd name="adj" fmla="val 0"/>
            </a:avLst>
          </a:prstGeom>
          <a:solidFill>
            <a:srgbClr val="004AAD">
              <a:alpha val="60000"/>
            </a:srgbClr>
          </a:solidFill>
          <a:ln>
            <a:solidFill>
              <a:srgbClr val="608C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CaixaDeTexto 5">
            <a:extLst>
              <a:ext uri="{FF2B5EF4-FFF2-40B4-BE49-F238E27FC236}">
                <a16:creationId xmlns:a16="http://schemas.microsoft.com/office/drawing/2014/main" id="{12476903-D180-4590-B11F-287F6F871C9B}"/>
              </a:ext>
            </a:extLst>
          </p:cNvPr>
          <p:cNvSpPr txBox="1"/>
          <p:nvPr/>
        </p:nvSpPr>
        <p:spPr>
          <a:xfrm>
            <a:off x="-3" y="2787969"/>
            <a:ext cx="1219199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800" dirty="0">
                <a:solidFill>
                  <a:srgbClr val="004AAD"/>
                </a:solidFill>
                <a:latin typeface="Montserrat Medium"/>
              </a:rPr>
              <a:t>Ferramenta</a:t>
            </a:r>
            <a:r>
              <a:rPr lang="pt-BR" sz="2800" dirty="0">
                <a:latin typeface="Montserrat Medium"/>
              </a:rPr>
              <a:t> </a:t>
            </a:r>
            <a:r>
              <a:rPr lang="pt-BR" sz="2800" dirty="0">
                <a:solidFill>
                  <a:srgbClr val="257BC8"/>
                </a:solidFill>
                <a:latin typeface="Montserrat Medium"/>
              </a:rPr>
              <a:t>de</a:t>
            </a:r>
            <a:r>
              <a:rPr lang="pt-BR" sz="2800" dirty="0">
                <a:solidFill>
                  <a:srgbClr val="4DB0E6"/>
                </a:solidFill>
                <a:latin typeface="Montserrat Medium"/>
              </a:rPr>
              <a:t> Gestão</a:t>
            </a:r>
            <a:endParaRPr lang="pt-BR" sz="2800" dirty="0">
              <a:solidFill>
                <a:srgbClr val="4DB0E6"/>
              </a:solidFill>
              <a:latin typeface="Montserrat Medium" panose="00000600000000000000" pitchFamily="2" charset="0"/>
            </a:endParaRPr>
          </a:p>
        </p:txBody>
      </p:sp>
      <p:pic>
        <p:nvPicPr>
          <p:cNvPr id="16" name="Picture 6">
            <a:extLst>
              <a:ext uri="{FF2B5EF4-FFF2-40B4-BE49-F238E27FC236}">
                <a16:creationId xmlns:a16="http://schemas.microsoft.com/office/drawing/2014/main" id="{42EAEA8F-FB4A-D6EC-6E91-A1D3AD79AE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7924" y="4301657"/>
            <a:ext cx="1636144" cy="179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1916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1 -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-50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96296E-6 L -1 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50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EFD9EA31-C6AE-4D94-4C32-4A0EEC4C3F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479D7D1E-A036-41CF-0056-7C3BD8148423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537DB4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3260691" y="527526"/>
            <a:ext cx="6264811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endParaRPr lang="pt-BR" sz="2800">
              <a:solidFill>
                <a:srgbClr val="4DB0E6"/>
              </a:solidFill>
              <a:latin typeface="Montserrat Medium" panose="00000600000000000000" pitchFamily="2" charset="0"/>
            </a:endParaRPr>
          </a:p>
        </p:txBody>
      </p:sp>
      <p:sp>
        <p:nvSpPr>
          <p:cNvPr id="10" name="CaixaDeTexto 5">
            <a:extLst>
              <a:ext uri="{FF2B5EF4-FFF2-40B4-BE49-F238E27FC236}">
                <a16:creationId xmlns:a16="http://schemas.microsoft.com/office/drawing/2014/main" id="{12476903-D180-4590-B11F-287F6F871C9B}"/>
              </a:ext>
            </a:extLst>
          </p:cNvPr>
          <p:cNvSpPr txBox="1"/>
          <p:nvPr/>
        </p:nvSpPr>
        <p:spPr>
          <a:xfrm>
            <a:off x="1" y="1848534"/>
            <a:ext cx="12191999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3200" dirty="0">
                <a:solidFill>
                  <a:srgbClr val="004AAD"/>
                </a:solidFill>
                <a:latin typeface="Montserrat Medium"/>
              </a:rPr>
              <a:t>Demonstração:</a:t>
            </a:r>
          </a:p>
          <a:p>
            <a:pPr algn="ctr"/>
            <a:r>
              <a:rPr lang="pt-BR" sz="2800" dirty="0">
                <a:solidFill>
                  <a:srgbClr val="004AAD"/>
                </a:solidFill>
                <a:latin typeface="Montserrat Medium"/>
              </a:rPr>
              <a:t>Site</a:t>
            </a:r>
            <a:r>
              <a:rPr lang="pt-BR" sz="2800" dirty="0">
                <a:solidFill>
                  <a:srgbClr val="4DB0E6"/>
                </a:solidFill>
                <a:latin typeface="Montserrat Medium"/>
              </a:rPr>
              <a:t> Institucional</a:t>
            </a:r>
            <a:endParaRPr lang="pt-BR" sz="2800" dirty="0">
              <a:solidFill>
                <a:srgbClr val="4DB0E6"/>
              </a:solidFill>
              <a:latin typeface="Montserrat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85329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1056</TotalTime>
  <Words>231</Words>
  <Application>Microsoft Office PowerPoint</Application>
  <PresentationFormat>Widescreen</PresentationFormat>
  <Paragraphs>56</Paragraphs>
  <Slides>14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1" baseType="lpstr">
      <vt:lpstr>Abadi</vt:lpstr>
      <vt:lpstr>Arial</vt:lpstr>
      <vt:lpstr>Calibri</vt:lpstr>
      <vt:lpstr>Calibri Light</vt:lpstr>
      <vt:lpstr>Montserrat</vt:lpstr>
      <vt:lpstr>Montserrat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Analytics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Hugo Hanashiro Galdino</dc:creator>
  <cp:lastModifiedBy>GUSTAVO ANTONIO .</cp:lastModifiedBy>
  <cp:revision>9</cp:revision>
  <dcterms:created xsi:type="dcterms:W3CDTF">2022-03-10T23:57:03Z</dcterms:created>
  <dcterms:modified xsi:type="dcterms:W3CDTF">2022-05-01T19:48:35Z</dcterms:modified>
</cp:coreProperties>
</file>

<file path=docProps/thumbnail.jpeg>
</file>